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457" r:id="rId2"/>
    <p:sldId id="330" r:id="rId3"/>
    <p:sldId id="466" r:id="rId4"/>
    <p:sldId id="326" r:id="rId5"/>
    <p:sldId id="294" r:id="rId6"/>
    <p:sldId id="468" r:id="rId7"/>
    <p:sldId id="467" r:id="rId8"/>
    <p:sldId id="469" r:id="rId9"/>
    <p:sldId id="442" r:id="rId10"/>
    <p:sldId id="328" r:id="rId11"/>
    <p:sldId id="295" r:id="rId12"/>
    <p:sldId id="381" r:id="rId13"/>
    <p:sldId id="382" r:id="rId14"/>
    <p:sldId id="384" r:id="rId15"/>
    <p:sldId id="385" r:id="rId16"/>
    <p:sldId id="386" r:id="rId17"/>
    <p:sldId id="387" r:id="rId18"/>
    <p:sldId id="390" r:id="rId19"/>
    <p:sldId id="391" r:id="rId20"/>
    <p:sldId id="392" r:id="rId21"/>
    <p:sldId id="393" r:id="rId22"/>
    <p:sldId id="394" r:id="rId23"/>
    <p:sldId id="395" r:id="rId24"/>
    <p:sldId id="388" r:id="rId25"/>
    <p:sldId id="389" r:id="rId26"/>
    <p:sldId id="398" r:id="rId27"/>
    <p:sldId id="399" r:id="rId28"/>
    <p:sldId id="401" r:id="rId29"/>
    <p:sldId id="402" r:id="rId30"/>
    <p:sldId id="403" r:id="rId31"/>
    <p:sldId id="404" r:id="rId32"/>
    <p:sldId id="405" r:id="rId33"/>
    <p:sldId id="406" r:id="rId34"/>
    <p:sldId id="407" r:id="rId35"/>
    <p:sldId id="462" r:id="rId36"/>
    <p:sldId id="409" r:id="rId37"/>
    <p:sldId id="410" r:id="rId38"/>
    <p:sldId id="411" r:id="rId39"/>
    <p:sldId id="412" r:id="rId40"/>
    <p:sldId id="413" r:id="rId41"/>
    <p:sldId id="414" r:id="rId42"/>
    <p:sldId id="415" r:id="rId43"/>
    <p:sldId id="416" r:id="rId44"/>
    <p:sldId id="444" r:id="rId45"/>
    <p:sldId id="419" r:id="rId46"/>
    <p:sldId id="420" r:id="rId47"/>
    <p:sldId id="421" r:id="rId48"/>
    <p:sldId id="422" r:id="rId49"/>
    <p:sldId id="424" r:id="rId50"/>
    <p:sldId id="423" r:id="rId51"/>
    <p:sldId id="425" r:id="rId52"/>
    <p:sldId id="426" r:id="rId53"/>
    <p:sldId id="458" r:id="rId54"/>
    <p:sldId id="459" r:id="rId55"/>
    <p:sldId id="427" r:id="rId56"/>
    <p:sldId id="428" r:id="rId57"/>
    <p:sldId id="429" r:id="rId58"/>
    <p:sldId id="430" r:id="rId59"/>
    <p:sldId id="460" r:id="rId60"/>
    <p:sldId id="461" r:id="rId61"/>
    <p:sldId id="431" r:id="rId62"/>
    <p:sldId id="432" r:id="rId63"/>
    <p:sldId id="433" r:id="rId64"/>
    <p:sldId id="434" r:id="rId65"/>
    <p:sldId id="437" r:id="rId66"/>
    <p:sldId id="438" r:id="rId67"/>
    <p:sldId id="446" r:id="rId68"/>
    <p:sldId id="439" r:id="rId69"/>
    <p:sldId id="440" r:id="rId70"/>
    <p:sldId id="447" r:id="rId71"/>
    <p:sldId id="463" r:id="rId72"/>
    <p:sldId id="451" r:id="rId73"/>
    <p:sldId id="452" r:id="rId74"/>
    <p:sldId id="453" r:id="rId75"/>
    <p:sldId id="464" r:id="rId76"/>
    <p:sldId id="455" r:id="rId77"/>
    <p:sldId id="456" r:id="rId7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89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645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91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42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15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71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38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2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1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33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24EF-A2BB-4F19-A876-A5509CF3E3A0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7B28-396F-456C-B19F-AA114D064C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77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0" Type="http://schemas.openxmlformats.org/officeDocument/2006/relationships/image" Target="../media/image9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0" Type="http://schemas.openxmlformats.org/officeDocument/2006/relationships/image" Target="../media/image9.svg"/><Relationship Id="rId4" Type="http://schemas.microsoft.com/office/2007/relationships/hdphoto" Target="../media/hdphoto1.wdp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4" Type="http://schemas.openxmlformats.org/officeDocument/2006/relationships/image" Target="../media/image9.sv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4" Type="http://schemas.openxmlformats.org/officeDocument/2006/relationships/image" Target="../media/image9.sv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4" Type="http://schemas.openxmlformats.org/officeDocument/2006/relationships/image" Target="../media/image9.sv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4" Type="http://schemas.openxmlformats.org/officeDocument/2006/relationships/image" Target="../media/image9.sv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0" Type="http://schemas.openxmlformats.org/officeDocument/2006/relationships/image" Target="../media/image9.svg"/><Relationship Id="rId4" Type="http://schemas.microsoft.com/office/2007/relationships/hdphoto" Target="../media/hdphoto1.wdp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8" Type="http://schemas.openxmlformats.org/officeDocument/2006/relationships/image" Target="../media/image7.svg"/><Relationship Id="rId3" Type="http://schemas.openxmlformats.org/officeDocument/2006/relationships/image" Target="../media/image6.png"/><Relationship Id="rId12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6" Type="http://schemas.openxmlformats.org/officeDocument/2006/relationships/image" Target="../media/image5.svg"/><Relationship Id="rId15" Type="http://schemas.openxmlformats.org/officeDocument/2006/relationships/image" Target="../media/image9.svg"/><Relationship Id="rId10" Type="http://schemas.openxmlformats.org/officeDocument/2006/relationships/image" Target="../media/image9.svg"/><Relationship Id="rId14" Type="http://schemas.openxmlformats.org/officeDocument/2006/relationships/image" Target="../media/image5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455" y="1"/>
            <a:ext cx="12815455" cy="6858000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70560" y="2948762"/>
            <a:ext cx="4861561" cy="707886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Ministero della Cultura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70560" y="951161"/>
            <a:ext cx="5730240" cy="1754326"/>
          </a:xfrm>
          <a:prstGeom prst="rect">
            <a:avLst/>
          </a:prstGeom>
          <a:solidFill>
            <a:srgbClr val="FFFFFF">
              <a:alpha val="75000"/>
            </a:srgbClr>
          </a:solidFill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PNRR: </a:t>
            </a:r>
            <a:r>
              <a:rPr lang="it-IT" sz="5400" dirty="0" smtClean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I FLUSSI FINANZIARI DEL </a:t>
            </a:r>
            <a:r>
              <a:rPr lang="it-IT" sz="5400" dirty="0" err="1" smtClean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MiC</a:t>
            </a:r>
            <a:r>
              <a:rPr lang="it-IT" sz="5400" dirty="0" smtClean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 </a:t>
            </a:r>
            <a:endParaRPr lang="it-IT" sz="5400" dirty="0">
              <a:solidFill>
                <a:srgbClr val="2D489D"/>
              </a:solidFill>
              <a:latin typeface="Bahnschrift SemiBold SemiConden" panose="020B0502040204020203" pitchFamily="34" charset="0"/>
            </a:endParaRPr>
          </a:p>
        </p:txBody>
      </p:sp>
      <p:grpSp>
        <p:nvGrpSpPr>
          <p:cNvPr id="10" name="Gruppo 9"/>
          <p:cNvGrpSpPr/>
          <p:nvPr/>
        </p:nvGrpSpPr>
        <p:grpSpPr>
          <a:xfrm>
            <a:off x="6493063" y="5972715"/>
            <a:ext cx="5131465" cy="607482"/>
            <a:chOff x="6191992" y="5648518"/>
            <a:chExt cx="5131465" cy="607482"/>
          </a:xfrm>
        </p:grpSpPr>
        <p:pic>
          <p:nvPicPr>
            <p:cNvPr id="11" name="Immagin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1992" y="5681532"/>
              <a:ext cx="1674065" cy="541455"/>
            </a:xfrm>
            <a:prstGeom prst="rect">
              <a:avLst/>
            </a:prstGeom>
          </p:spPr>
        </p:pic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7857" y="5648518"/>
              <a:ext cx="2895600" cy="607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74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71365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SCHEMA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 – Piano nazionale di digitalizzazione per i beni culturali– 2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110628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  <a:endCxn id="61" idx="1"/>
          </p:cNvCxnSpPr>
          <p:nvPr/>
        </p:nvCxnSpPr>
        <p:spPr>
          <a:xfrm flipV="1">
            <a:off x="5554871" y="2836943"/>
            <a:ext cx="1472154" cy="5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58075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579808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509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 – Piano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nazionale di digitalizzazione per i beni culturali– 2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PNRRM1C3I1.1.1S</a:t>
            </a: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278059"/>
            <a:ext cx="97258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2" name="Rettangolo arrotondato 61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51218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796877"/>
            <a:ext cx="1682582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</a:t>
            </a:r>
            <a:r>
              <a:rPr lang="it-IT" sz="800" dirty="0">
                <a:solidFill>
                  <a:srgbClr val="002060"/>
                </a:solidFill>
              </a:rPr>
              <a:t> </a:t>
            </a:r>
            <a:r>
              <a:rPr lang="it-IT" sz="800" dirty="0" smtClean="0">
                <a:solidFill>
                  <a:srgbClr val="002060"/>
                </a:solidFill>
              </a:rPr>
              <a:t>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45327"/>
            <a:ext cx="153864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Attuatore –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8431892" y="54569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stCxn id="62" idx="0"/>
            <a:endCxn id="63" idx="2"/>
          </p:cNvCxnSpPr>
          <p:nvPr/>
        </p:nvCxnSpPr>
        <p:spPr>
          <a:xfrm flipV="1">
            <a:off x="9522788" y="5134236"/>
            <a:ext cx="0" cy="14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382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11</a:t>
            </a:fld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5172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7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41" y="5266570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Sistema di certificazione dell’identità digitale per i beni culturali– 16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4" y="4851250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>
            <a:stCxn id="7" idx="3"/>
          </p:cNvCxnSpPr>
          <p:nvPr/>
        </p:nvCxnSpPr>
        <p:spPr>
          <a:xfrm>
            <a:off x="5563184" y="5717309"/>
            <a:ext cx="592974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1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Sistema di certificazione dell’identità digitale per i beni culturali– 16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241095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91885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820286"/>
            <a:ext cx="1530181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13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5172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S</a:t>
            </a:r>
            <a:r>
              <a:rPr lang="it-IT" sz="1400" dirty="0" smtClean="0"/>
              <a:t>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371237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1.1.3 – Servizi di infrastruttura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cloud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– 25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PNRRM1C3I1.1.3S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8"/>
            <a:ext cx="2108443" cy="8553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Organizzazione, Responsabile transizione digitale</a:t>
            </a:r>
            <a:endParaRPr lang="it-IT" sz="9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  <a:endCxn id="65" idx="1"/>
          </p:cNvCxnSpPr>
          <p:nvPr/>
        </p:nvCxnSpPr>
        <p:spPr>
          <a:xfrm flipV="1">
            <a:off x="5563184" y="4328104"/>
            <a:ext cx="1433359" cy="6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4071912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>
            <a:endCxn id="17" idx="2"/>
          </p:cNvCxnSpPr>
          <p:nvPr/>
        </p:nvCxnSpPr>
        <p:spPr>
          <a:xfrm>
            <a:off x="5428211" y="5735782"/>
            <a:ext cx="764374" cy="4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" name="Connettore 2 5"/>
          <p:cNvCxnSpPr>
            <a:stCxn id="46" idx="2"/>
          </p:cNvCxnSpPr>
          <p:nvPr/>
        </p:nvCxnSpPr>
        <p:spPr>
          <a:xfrm flipH="1">
            <a:off x="4506555" y="4762499"/>
            <a:ext cx="2408" cy="49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3463054" y="5274883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356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Servizi di infrastruttura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cloud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– 25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PNRRM1C3I1.1.3S</a:t>
            </a: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83418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802854"/>
            <a:ext cx="1593039" cy="380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79195"/>
            <a:ext cx="1593040" cy="2903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– DG Organizzazione </a:t>
            </a:r>
            <a:endParaRPr lang="it-IT" sz="800" dirty="0">
              <a:solidFill>
                <a:srgbClr val="C00000"/>
              </a:solidFill>
            </a:endParaRP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15</a:t>
            </a:fld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– DG Organizzazione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S</a:t>
            </a:r>
            <a:r>
              <a:rPr lang="it-IT" sz="1400" dirty="0" smtClean="0"/>
              <a:t>oggetti Realizzatori. 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5172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7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1.1.4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Infrastruttura digitale per il patrimonio culturale – 73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PNRRM1C3I1.1.4S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102310" y="4851250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63047" y="5266570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08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1.1.4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Infrastruttura digitale per il patrimonio culturale – 73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PNRRM1C3I1.1.4S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74951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839212"/>
            <a:ext cx="1496315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</a:t>
            </a:r>
            <a:r>
              <a:rPr lang="it-IT" sz="800" dirty="0">
                <a:solidFill>
                  <a:srgbClr val="002060"/>
                </a:solidFill>
              </a:rPr>
              <a:t>A</a:t>
            </a:r>
            <a:r>
              <a:rPr lang="it-IT" sz="800" dirty="0" smtClean="0">
                <a:solidFill>
                  <a:srgbClr val="002060"/>
                </a:solidFill>
              </a:rPr>
              <a:t>ttuatrice-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17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5172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S</a:t>
            </a:r>
            <a:r>
              <a:rPr lang="it-IT" sz="1400" dirty="0" smtClean="0"/>
              <a:t>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35935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1.1.5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Digitalizzazione – 200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PNRRM1C3I1.1.5S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2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39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4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1.1.5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Digitalizzazione – 200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PNRRM1C3I1.1.5S</a:t>
            </a: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96877"/>
            <a:ext cx="138058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Attuatore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19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5172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S</a:t>
            </a:r>
            <a:r>
              <a:rPr lang="it-IT" sz="1400" dirty="0" smtClean="0"/>
              <a:t>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1706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EB3FB319-A16C-814F-805A-5373005DAD70}"/>
              </a:ext>
            </a:extLst>
          </p:cNvPr>
          <p:cNvCxnSpPr>
            <a:cxnSpLocks/>
          </p:cNvCxnSpPr>
          <p:nvPr/>
        </p:nvCxnSpPr>
        <p:spPr>
          <a:xfrm flipV="1">
            <a:off x="6632018" y="4879571"/>
            <a:ext cx="1465105" cy="5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4711935" y="3034731"/>
            <a:ext cx="2123901" cy="6291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4711935" y="4546145"/>
            <a:ext cx="2123901" cy="6482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 dirty="0" smtClean="0">
              <a:solidFill>
                <a:schemeClr val="tx1"/>
              </a:solidFill>
            </a:endParaRPr>
          </a:p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ATTUATORE</a:t>
            </a:r>
            <a:endParaRPr lang="it-IT" sz="1100" i="1" dirty="0">
              <a:solidFill>
                <a:schemeClr val="tx1"/>
              </a:solidFill>
            </a:endParaRPr>
          </a:p>
          <a:p>
            <a:pPr algn="ctr"/>
            <a:endParaRPr lang="it-IT" sz="800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96692" y="5823520"/>
            <a:ext cx="2169620" cy="6271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SOGGETTI REALIZZATIORI/ESECUTORI BENEFICIARI</a:t>
            </a:r>
            <a:endParaRPr lang="it-IT" sz="1100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PNRR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ORGANIGRAMMA – PROCESSO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Connettore 2 14"/>
          <p:cNvCxnSpPr>
            <a:cxnSpLocks/>
            <a:stCxn id="4" idx="3"/>
            <a:endCxn id="33" idx="1"/>
          </p:cNvCxnSpPr>
          <p:nvPr/>
        </p:nvCxnSpPr>
        <p:spPr>
          <a:xfrm>
            <a:off x="7030421" y="1625140"/>
            <a:ext cx="1066702" cy="9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cxnSpLocks/>
            <a:stCxn id="5" idx="3"/>
            <a:endCxn id="34" idx="1"/>
          </p:cNvCxnSpPr>
          <p:nvPr/>
        </p:nvCxnSpPr>
        <p:spPr>
          <a:xfrm flipV="1">
            <a:off x="6835836" y="3347641"/>
            <a:ext cx="1269608" cy="1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422839" y="1359708"/>
            <a:ext cx="1977676" cy="5308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Amministrazione Centrale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8097123" y="1219449"/>
            <a:ext cx="3813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Svolge le funzioni di: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Coordinamento della gestione;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Monitoraggio;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200" dirty="0" smtClean="0"/>
              <a:t>Rendicontazione e controllo.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E6D7FAE-8AE2-224F-8346-CE1E8420EADA}"/>
              </a:ext>
            </a:extLst>
          </p:cNvPr>
          <p:cNvSpPr txBox="1"/>
          <p:nvPr/>
        </p:nvSpPr>
        <p:spPr>
          <a:xfrm>
            <a:off x="8105444" y="2285812"/>
            <a:ext cx="37888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/>
              <a:t>Garantisce la </a:t>
            </a:r>
            <a:r>
              <a:rPr lang="it-IT" sz="1200" dirty="0"/>
              <a:t>realizzazione operativa </a:t>
            </a:r>
            <a:r>
              <a:rPr lang="it-IT" sz="1200" dirty="0" smtClean="0"/>
              <a:t>degli interventi nonché </a:t>
            </a:r>
            <a:r>
              <a:rPr lang="it-IT" sz="1200" dirty="0"/>
              <a:t>il raggiungimento dei </a:t>
            </a:r>
            <a:r>
              <a:rPr lang="it-IT" sz="1200" i="1" dirty="0"/>
              <a:t>M</a:t>
            </a:r>
            <a:r>
              <a:rPr lang="it-IT" sz="1200" i="1" dirty="0" smtClean="0"/>
              <a:t>ilestone </a:t>
            </a:r>
            <a:r>
              <a:rPr lang="it-IT" sz="1200" i="1" dirty="0"/>
              <a:t>e </a:t>
            </a:r>
            <a:r>
              <a:rPr lang="it-IT" sz="1200" i="1" dirty="0" smtClean="0"/>
              <a:t>Target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/>
              <a:t>A</a:t>
            </a:r>
            <a:r>
              <a:rPr lang="it-IT" sz="1200" dirty="0" smtClean="0"/>
              <a:t>ssicurare </a:t>
            </a:r>
            <a:r>
              <a:rPr lang="it-IT" sz="1200" dirty="0"/>
              <a:t>la completa tracciabilità delle operazioni e la tenuta di una apposita </a:t>
            </a:r>
            <a:r>
              <a:rPr lang="it-IT" sz="1200" dirty="0" smtClean="0"/>
              <a:t>codificazione contabile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/>
              <a:t>Archivia </a:t>
            </a:r>
            <a:r>
              <a:rPr lang="it-IT" sz="1200" dirty="0" smtClean="0"/>
              <a:t>gli </a:t>
            </a:r>
            <a:r>
              <a:rPr lang="it-IT" sz="1200" dirty="0"/>
              <a:t>atti e la documentazione giustificativa di </a:t>
            </a:r>
            <a:r>
              <a:rPr lang="it-IT" sz="1200" dirty="0" smtClean="0"/>
              <a:t>spesa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/>
              <a:t>Registra </a:t>
            </a:r>
            <a:r>
              <a:rPr lang="it-IT" sz="1200" dirty="0"/>
              <a:t>i dati di avanzamento finanziario nel sistema </a:t>
            </a:r>
            <a:r>
              <a:rPr lang="it-IT" sz="1200" dirty="0" smtClean="0"/>
              <a:t>informativo </a:t>
            </a:r>
            <a:r>
              <a:rPr lang="it-IT" sz="1200" dirty="0" err="1" smtClean="0"/>
              <a:t>ReGiS</a:t>
            </a:r>
            <a:endParaRPr lang="it-IT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/>
              <a:t>Rendiconta </a:t>
            </a:r>
            <a:r>
              <a:rPr lang="it-IT" sz="1200" dirty="0"/>
              <a:t>le spese all’Unità di Missione con cadenza bimestrale tramite il sistema informativo </a:t>
            </a:r>
            <a:r>
              <a:rPr lang="it-IT" sz="1200" dirty="0" err="1" smtClean="0"/>
              <a:t>ReGiS</a:t>
            </a:r>
            <a:endParaRPr lang="it-IT" sz="1200" dirty="0"/>
          </a:p>
          <a:p>
            <a:pPr algn="just"/>
            <a:endParaRPr lang="it-IT" sz="1200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E5F8C97B-1F00-1B4E-9F7C-E54EDE430F0B}"/>
              </a:ext>
            </a:extLst>
          </p:cNvPr>
          <p:cNvSpPr txBox="1"/>
          <p:nvPr/>
        </p:nvSpPr>
        <p:spPr>
          <a:xfrm>
            <a:off x="8149064" y="4341906"/>
            <a:ext cx="3745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/>
              <a:t>E’ responsabile dell’avvio, dell’attuazione e della funzionalità </a:t>
            </a:r>
            <a:r>
              <a:rPr lang="it-IT" sz="1200" dirty="0"/>
              <a:t>dell’intervento/progetto finanziato dal </a:t>
            </a:r>
            <a:r>
              <a:rPr lang="it-IT" sz="1200" dirty="0" smtClean="0"/>
              <a:t>PNRR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/>
              <a:t>E’ responsabile della regolarità delle procedure e delle spese rendicontate.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it-IT" sz="1200" dirty="0" smtClean="0"/>
              <a:t>Individua i soggetti realizzatori/esecutori</a:t>
            </a:r>
            <a:endParaRPr lang="it-IT" sz="1200" dirty="0"/>
          </a:p>
        </p:txBody>
      </p:sp>
      <p:cxnSp>
        <p:nvCxnSpPr>
          <p:cNvPr id="40" name="Connettore 2 39"/>
          <p:cNvCxnSpPr>
            <a:stCxn id="18" idx="3"/>
            <a:endCxn id="4" idx="1"/>
          </p:cNvCxnSpPr>
          <p:nvPr/>
        </p:nvCxnSpPr>
        <p:spPr>
          <a:xfrm>
            <a:off x="2400515" y="1625140"/>
            <a:ext cx="21653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6" idx="2"/>
            <a:endCxn id="7" idx="0"/>
          </p:cNvCxnSpPr>
          <p:nvPr/>
        </p:nvCxnSpPr>
        <p:spPr>
          <a:xfrm>
            <a:off x="5773886" y="5194408"/>
            <a:ext cx="7616" cy="629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5" idx="2"/>
            <a:endCxn id="6" idx="0"/>
          </p:cNvCxnSpPr>
          <p:nvPr/>
        </p:nvCxnSpPr>
        <p:spPr>
          <a:xfrm>
            <a:off x="5773886" y="3663842"/>
            <a:ext cx="0" cy="882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endCxn id="5" idx="0"/>
          </p:cNvCxnSpPr>
          <p:nvPr/>
        </p:nvCxnSpPr>
        <p:spPr>
          <a:xfrm>
            <a:off x="5773886" y="1762298"/>
            <a:ext cx="0" cy="1272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2399357" y="2250866"/>
            <a:ext cx="200971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/>
              <a:t>Servizio VIII </a:t>
            </a:r>
            <a:r>
              <a:rPr lang="it-IT" sz="1200" dirty="0"/>
              <a:t>– </a:t>
            </a:r>
            <a:r>
              <a:rPr lang="it-IT" sz="1200" dirty="0" smtClean="0"/>
              <a:t>Attuazione PNRR e coordinamento della programmazione strategica</a:t>
            </a:r>
            <a:endParaRPr lang="it-IT" sz="1200" dirty="0"/>
          </a:p>
        </p:txBody>
      </p:sp>
      <p:sp>
        <p:nvSpPr>
          <p:cNvPr id="4" name="Rettangolo 3"/>
          <p:cNvSpPr/>
          <p:nvPr/>
        </p:nvSpPr>
        <p:spPr>
          <a:xfrm>
            <a:off x="4565831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3404213" y="1630044"/>
            <a:ext cx="0" cy="590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magine 21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97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1.1.6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Formazione e miglioramento delle competenze digitali – 20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PNRRM1C3I1.1.6S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110623" y="4859563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71360" y="5274883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6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1.1.6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Formazione e miglioramento delle competenze digitali – 20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PNRRM1C3I1.1.6S</a:t>
            </a: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96877"/>
            <a:ext cx="138058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</a:t>
            </a:r>
            <a:r>
              <a:rPr lang="it-IT" sz="800" dirty="0">
                <a:solidFill>
                  <a:srgbClr val="002060"/>
                </a:solidFill>
              </a:rPr>
              <a:t>A</a:t>
            </a:r>
            <a:r>
              <a:rPr lang="it-IT" sz="800" dirty="0" smtClean="0">
                <a:solidFill>
                  <a:srgbClr val="002060"/>
                </a:solidFill>
              </a:rPr>
              <a:t>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21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5172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arrotondato 43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12537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1.1.7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Supporto operativo – 5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PNRRM1C3I1.1.7S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102315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  <a:endCxn id="61" idx="1"/>
          </p:cNvCxnSpPr>
          <p:nvPr/>
        </p:nvCxnSpPr>
        <p:spPr>
          <a:xfrm>
            <a:off x="5554871" y="2842421"/>
            <a:ext cx="1472154" cy="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58946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63052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56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1.1.7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Supporto operativo – 5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PNRRM1C3I1.1.7S</a:t>
            </a: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817286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68152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830745"/>
            <a:ext cx="138058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</a:t>
            </a:r>
            <a:r>
              <a:rPr lang="it-IT" sz="800" dirty="0">
                <a:solidFill>
                  <a:srgbClr val="002060"/>
                </a:solidFill>
              </a:rPr>
              <a:t>A</a:t>
            </a:r>
            <a:r>
              <a:rPr lang="it-IT" sz="800" dirty="0" smtClean="0">
                <a:solidFill>
                  <a:srgbClr val="002060"/>
                </a:solidFill>
              </a:rPr>
              <a:t>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attuatore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23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37459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1.1.8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Polo di conservazione digitale – 58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PNRRM1C3I1.1.8S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Archivio Centrale dello Stato</a:t>
            </a: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4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93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1.1.8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Polo di conservazione digitale – 58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PNRRM1C3I1.1.8S</a:t>
            </a: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3557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68152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43087"/>
            <a:ext cx="146244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593040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Attuatore – Archivio Centrale dello Stato</a:t>
            </a:r>
            <a:endParaRPr lang="it-IT" sz="800" dirty="0">
              <a:solidFill>
                <a:srgbClr val="C00000"/>
              </a:solidFill>
            </a:endParaRP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</p:cNvCxnSpPr>
          <p:nvPr/>
        </p:nvCxnSpPr>
        <p:spPr>
          <a:xfrm>
            <a:off x="6696678" y="3367396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3938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25</a:t>
            </a:fld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delle disposizioni di pagamento del Soggetto Attuatore – Archivio Centrale dello Stato - </a:t>
            </a:r>
            <a:r>
              <a:rPr lang="it-IT" sz="1400" dirty="0" smtClean="0"/>
              <a:t>crea la disposizione di pagamento e 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</a:t>
            </a:r>
            <a:r>
              <a:rPr lang="it-IT" sz="1400" dirty="0"/>
              <a:t>. </a:t>
            </a:r>
            <a:endParaRPr lang="it-IT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1.1.9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Portale dei procedimenti e dei servizi ai cittadini – 10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PNRRM1C3I1.1.9S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Organizzazione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10231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6305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52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1.1.9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Portale dei procedimenti e dei servizi ai cittadini – 10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PNRRM1C3I1.1.9S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3557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83418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85086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822278"/>
            <a:ext cx="1350674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</a:t>
            </a:r>
            <a:r>
              <a:rPr lang="it-IT" sz="800" dirty="0">
                <a:solidFill>
                  <a:srgbClr val="002060"/>
                </a:solidFill>
              </a:rPr>
              <a:t>A</a:t>
            </a:r>
            <a:r>
              <a:rPr lang="it-IT" sz="800" dirty="0" smtClean="0">
                <a:solidFill>
                  <a:srgbClr val="002060"/>
                </a:solidFill>
              </a:rPr>
              <a:t>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72720"/>
            <a:ext cx="1521716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– DG Organizzazione</a:t>
            </a:r>
            <a:endParaRPr lang="it-IT" sz="800" dirty="0">
              <a:solidFill>
                <a:srgbClr val="C00000"/>
              </a:solidFill>
            </a:endParaRP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35843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3938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27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DG Organizzazione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35126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1.1.10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- Piattaforme di accesso integrata della Digital Library – 36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PNRRM1C3I1.1.10S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3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40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986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1.1.10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- Piattaforme di accesso integrata della Digital Library – 36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PNRRM1C3I1.1.10S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44540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808819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59685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822278"/>
            <a:ext cx="138058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</a:t>
            </a:r>
            <a:r>
              <a:rPr lang="it-IT" sz="800" dirty="0">
                <a:solidFill>
                  <a:srgbClr val="002060"/>
                </a:solidFill>
              </a:rPr>
              <a:t>A</a:t>
            </a:r>
            <a:r>
              <a:rPr lang="it-IT" sz="800" dirty="0" smtClean="0">
                <a:solidFill>
                  <a:srgbClr val="002060"/>
                </a:solidFill>
              </a:rPr>
              <a:t>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367396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483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29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219114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02834" y="251156"/>
            <a:ext cx="11629506" cy="37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COMPLETO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Per gli investimenti: 1.1 e sub-investimenti; 1.2; 1.3; 2.1- ad esclusione della parte «Turismo delle Radici»; 2.2; 2.3; 2.4 ad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esclusione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della parte «Restauro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del patrimonio culturale del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Fondo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Edifici di Culto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– FEC»; 3.2; 3.3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3" name="Rettangolo 72"/>
          <p:cNvSpPr/>
          <p:nvPr/>
        </p:nvSpPr>
        <p:spPr>
          <a:xfrm>
            <a:off x="281247" y="5837285"/>
            <a:ext cx="11629506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545696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281247" y="666577"/>
            <a:ext cx="11629506" cy="5538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81247" y="1269727"/>
            <a:ext cx="11629506" cy="668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281247" y="1976563"/>
            <a:ext cx="11629506" cy="1613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281247" y="3630133"/>
            <a:ext cx="11629506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281247" y="4309583"/>
            <a:ext cx="11629506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291932" y="683565"/>
            <a:ext cx="1528688" cy="301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Servizio Centrale PNRR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285419" y="1977697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err="1" smtClean="0">
                <a:solidFill>
                  <a:schemeClr val="tx1"/>
                </a:solidFill>
              </a:rPr>
              <a:t>MiC</a:t>
            </a:r>
            <a:r>
              <a:rPr lang="it-IT" sz="1100" b="1" dirty="0" smtClean="0">
                <a:solidFill>
                  <a:schemeClr val="tx1"/>
                </a:solidFill>
              </a:rPr>
              <a:t> – Unità di Missione </a:t>
            </a:r>
            <a:endParaRPr lang="it-IT" sz="1100" b="1" dirty="0">
              <a:solidFill>
                <a:schemeClr val="tx1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302834" y="1314328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302834" y="3683450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281247" y="5832088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2281116" y="2343614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richiesta di erogazione</a:t>
            </a:r>
          </a:p>
        </p:txBody>
      </p:sp>
      <p:sp>
        <p:nvSpPr>
          <p:cNvPr id="47" name="Rettangolo arrotondato 46"/>
          <p:cNvSpPr/>
          <p:nvPr/>
        </p:nvSpPr>
        <p:spPr>
          <a:xfrm>
            <a:off x="2281116" y="709515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Approva</a:t>
            </a:r>
          </a:p>
        </p:txBody>
      </p:sp>
      <p:sp>
        <p:nvSpPr>
          <p:cNvPr id="49" name="Rettangolo arrotondato 48"/>
          <p:cNvSpPr/>
          <p:nvPr/>
        </p:nvSpPr>
        <p:spPr>
          <a:xfrm>
            <a:off x="3304084" y="1486541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53" name="Rettangolo arrotondato 52"/>
          <p:cNvSpPr/>
          <p:nvPr/>
        </p:nvSpPr>
        <p:spPr>
          <a:xfrm>
            <a:off x="4621875" y="3184530"/>
            <a:ext cx="924198" cy="32244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</a:t>
            </a:r>
            <a:r>
              <a:rPr lang="it-IT" sz="800" dirty="0" smtClean="0">
                <a:solidFill>
                  <a:schemeClr val="tx1"/>
                </a:solidFill>
              </a:rPr>
              <a:t>dati C.S. 6285 PNRR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4" name="Rettangolo arrotondato 53"/>
          <p:cNvSpPr/>
          <p:nvPr/>
        </p:nvSpPr>
        <p:spPr>
          <a:xfrm>
            <a:off x="5368218" y="2724549"/>
            <a:ext cx="99475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56" name="Rettangolo arrotondato 55"/>
          <p:cNvSpPr/>
          <p:nvPr/>
        </p:nvSpPr>
        <p:spPr>
          <a:xfrm>
            <a:off x="5200303" y="1486541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57" name="Rettangolo arrotondato 56"/>
          <p:cNvSpPr/>
          <p:nvPr/>
        </p:nvSpPr>
        <p:spPr>
          <a:xfrm>
            <a:off x="6350132" y="70951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429860" y="4535052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522347" y="3723946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2" name="Rettangolo arrotondato 61"/>
          <p:cNvSpPr/>
          <p:nvPr/>
        </p:nvSpPr>
        <p:spPr>
          <a:xfrm>
            <a:off x="9036968" y="5360110"/>
            <a:ext cx="1359331" cy="436391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della C.S./</a:t>
            </a:r>
            <a:r>
              <a:rPr lang="it-IT" sz="800" dirty="0">
                <a:solidFill>
                  <a:schemeClr val="tx1"/>
                </a:solidFill>
              </a:rPr>
              <a:t>T</a:t>
            </a:r>
            <a:r>
              <a:rPr lang="it-IT" sz="800" dirty="0" smtClean="0">
                <a:solidFill>
                  <a:schemeClr val="tx1"/>
                </a:solidFill>
              </a:rPr>
              <a:t>esoreria </a:t>
            </a:r>
            <a:r>
              <a:rPr lang="it-IT" sz="800" dirty="0">
                <a:solidFill>
                  <a:schemeClr val="tx1"/>
                </a:solidFill>
              </a:rPr>
              <a:t>U</a:t>
            </a:r>
            <a:r>
              <a:rPr lang="it-IT" sz="800" dirty="0" smtClean="0">
                <a:solidFill>
                  <a:schemeClr val="tx1"/>
                </a:solidFill>
              </a:rPr>
              <a:t>nica o Conti </a:t>
            </a:r>
            <a:r>
              <a:rPr lang="it-IT" sz="800" dirty="0">
                <a:solidFill>
                  <a:schemeClr val="tx1"/>
                </a:solidFill>
              </a:rPr>
              <a:t>C</a:t>
            </a:r>
            <a:r>
              <a:rPr lang="it-IT" sz="800" dirty="0" smtClean="0">
                <a:solidFill>
                  <a:schemeClr val="tx1"/>
                </a:solidFill>
              </a:rPr>
              <a:t>orrenti </a:t>
            </a:r>
            <a:r>
              <a:rPr lang="it-IT" sz="800" dirty="0">
                <a:solidFill>
                  <a:schemeClr val="tx1"/>
                </a:solidFill>
              </a:rPr>
              <a:t>d</a:t>
            </a:r>
            <a:r>
              <a:rPr lang="it-IT" sz="800" dirty="0" smtClean="0">
                <a:solidFill>
                  <a:schemeClr val="tx1"/>
                </a:solidFill>
              </a:rPr>
              <a:t>edicati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>
          <a:xfrm>
            <a:off x="9043755" y="3723946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532074" y="4535052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sp>
        <p:nvSpPr>
          <p:cNvPr id="66" name="Rettangolo arrotondato 65"/>
          <p:cNvSpPr/>
          <p:nvPr/>
        </p:nvSpPr>
        <p:spPr>
          <a:xfrm>
            <a:off x="10666684" y="5873167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0748" y="4508679"/>
            <a:ext cx="351790" cy="351790"/>
          </a:xfrm>
          <a:prstGeom prst="rect">
            <a:avLst/>
          </a:prstGeom>
        </p:spPr>
      </p:pic>
      <p:sp>
        <p:nvSpPr>
          <p:cNvPr id="43" name="Rettangolo arrotondato 13">
            <a:extLst>
              <a:ext uri="{FF2B5EF4-FFF2-40B4-BE49-F238E27FC236}">
                <a16:creationId xmlns:a16="http://schemas.microsoft.com/office/drawing/2014/main" id="{2B733E34-9AEF-A140-88F3-27F70BD6E257}"/>
              </a:ext>
            </a:extLst>
          </p:cNvPr>
          <p:cNvSpPr/>
          <p:nvPr/>
        </p:nvSpPr>
        <p:spPr>
          <a:xfrm>
            <a:off x="696687" y="2343614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Gestore richiesta </a:t>
            </a:r>
            <a:r>
              <a:rPr lang="it-IT" sz="800" dirty="0" smtClean="0">
                <a:solidFill>
                  <a:schemeClr val="tx1"/>
                </a:solidFill>
              </a:rPr>
              <a:t>erogazione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arrotondato 13">
            <a:extLst>
              <a:ext uri="{FF2B5EF4-FFF2-40B4-BE49-F238E27FC236}">
                <a16:creationId xmlns:a16="http://schemas.microsoft.com/office/drawing/2014/main" id="{B44C081E-0071-E94B-B2CF-8F13AAE0B491}"/>
              </a:ext>
            </a:extLst>
          </p:cNvPr>
          <p:cNvSpPr/>
          <p:nvPr/>
        </p:nvSpPr>
        <p:spPr>
          <a:xfrm>
            <a:off x="696687" y="2729435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Firmatario </a:t>
            </a:r>
            <a:r>
              <a:rPr lang="it-IT" sz="800" dirty="0" smtClean="0">
                <a:solidFill>
                  <a:schemeClr val="tx1"/>
                </a:solidFill>
              </a:rPr>
              <a:t>disposizione 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705397" y="4974710"/>
            <a:ext cx="1254556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Firmatario </a:t>
            </a:r>
            <a:r>
              <a:rPr lang="it-IT" sz="800" dirty="0" smtClean="0">
                <a:solidFill>
                  <a:schemeClr val="tx1"/>
                </a:solidFill>
              </a:rPr>
              <a:t>disposizione di pagamento</a:t>
            </a:r>
          </a:p>
          <a:p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1" name="Rettangolo arrotondato 13">
            <a:extLst>
              <a:ext uri="{FF2B5EF4-FFF2-40B4-BE49-F238E27FC236}">
                <a16:creationId xmlns:a16="http://schemas.microsoft.com/office/drawing/2014/main" id="{9478645C-35BC-F343-92C8-AD5D23DD7B81}"/>
              </a:ext>
            </a:extLst>
          </p:cNvPr>
          <p:cNvSpPr/>
          <p:nvPr/>
        </p:nvSpPr>
        <p:spPr>
          <a:xfrm>
            <a:off x="696687" y="3182779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Gestore </a:t>
            </a:r>
            <a:r>
              <a:rPr lang="it-IT" sz="800" dirty="0" smtClean="0">
                <a:solidFill>
                  <a:schemeClr val="tx1"/>
                </a:solidFill>
              </a:rPr>
              <a:t>disposizione  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696687" y="5431365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chemeClr val="tx1"/>
                </a:solidFill>
              </a:rPr>
              <a:t>Gestore disposizione di</a:t>
            </a:r>
            <a:r>
              <a:rPr lang="it-IT" sz="800" dirty="0">
                <a:solidFill>
                  <a:schemeClr val="tx1"/>
                </a:solidFill>
              </a:rPr>
              <a:t> </a:t>
            </a:r>
            <a:r>
              <a:rPr lang="it-IT" sz="800" dirty="0" smtClean="0">
                <a:solidFill>
                  <a:schemeClr val="tx1"/>
                </a:solidFill>
              </a:rPr>
              <a:t>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696687" y="4535051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</a:t>
            </a:r>
          </a:p>
          <a:p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6D9967-ADB0-F049-B454-F268B4C37EC1}"/>
              </a:ext>
            </a:extLst>
          </p:cNvPr>
          <p:cNvCxnSpPr>
            <a:cxnSpLocks/>
            <a:stCxn id="14" idx="0"/>
            <a:endCxn id="47" idx="2"/>
          </p:cNvCxnSpPr>
          <p:nvPr/>
        </p:nvCxnSpPr>
        <p:spPr>
          <a:xfrm flipV="1">
            <a:off x="2767411" y="1008559"/>
            <a:ext cx="0" cy="1335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:a16="http://schemas.microsoft.com/office/drawing/2014/main" id="{53A5A779-4EF5-8E4A-BD10-DA697AF45425}"/>
              </a:ext>
            </a:extLst>
          </p:cNvPr>
          <p:cNvCxnSpPr>
            <a:cxnSpLocks/>
            <a:stCxn id="54" idx="0"/>
            <a:endCxn id="56" idx="2"/>
          </p:cNvCxnSpPr>
          <p:nvPr/>
        </p:nvCxnSpPr>
        <p:spPr>
          <a:xfrm flipV="1">
            <a:off x="5865597" y="1785585"/>
            <a:ext cx="0" cy="93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709048" y="5166198"/>
            <a:ext cx="0" cy="193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</p:cNvCxnSpPr>
          <p:nvPr/>
        </p:nvCxnSpPr>
        <p:spPr>
          <a:xfrm flipV="1">
            <a:off x="9709048" y="399686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11073787" y="4834096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8131858" y="4022990"/>
            <a:ext cx="0" cy="1398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>
            <a:extLst>
              <a:ext uri="{FF2B5EF4-FFF2-40B4-BE49-F238E27FC236}">
                <a16:creationId xmlns:a16="http://schemas.microsoft.com/office/drawing/2014/main" id="{88A502C0-FC54-D040-9B4B-3267C402E07F}"/>
              </a:ext>
            </a:extLst>
          </p:cNvPr>
          <p:cNvCxnSpPr>
            <a:cxnSpLocks/>
            <a:stCxn id="47" idx="3"/>
            <a:endCxn id="49" idx="0"/>
          </p:cNvCxnSpPr>
          <p:nvPr/>
        </p:nvCxnSpPr>
        <p:spPr>
          <a:xfrm>
            <a:off x="3253705" y="859037"/>
            <a:ext cx="659890" cy="6275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0B3CF2D0-D578-8445-A62D-C6C74DE3D58F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>
            <a:off x="3913595" y="1785585"/>
            <a:ext cx="1" cy="1398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4 76">
            <a:extLst>
              <a:ext uri="{FF2B5EF4-FFF2-40B4-BE49-F238E27FC236}">
                <a16:creationId xmlns:a16="http://schemas.microsoft.com/office/drawing/2014/main" id="{CA8E068A-EF27-2348-AA75-0AE0871F2DC0}"/>
              </a:ext>
            </a:extLst>
          </p:cNvPr>
          <p:cNvCxnSpPr>
            <a:cxnSpLocks/>
            <a:stCxn id="53" idx="3"/>
            <a:endCxn id="54" idx="2"/>
          </p:cNvCxnSpPr>
          <p:nvPr/>
        </p:nvCxnSpPr>
        <p:spPr>
          <a:xfrm flipV="1">
            <a:off x="5368218" y="3023593"/>
            <a:ext cx="497379" cy="3221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4 82">
            <a:extLst>
              <a:ext uri="{FF2B5EF4-FFF2-40B4-BE49-F238E27FC236}">
                <a16:creationId xmlns:a16="http://schemas.microsoft.com/office/drawing/2014/main" id="{D66C5271-80D8-3449-85EC-179DFFAD5BDF}"/>
              </a:ext>
            </a:extLst>
          </p:cNvPr>
          <p:cNvCxnSpPr>
            <a:cxnSpLocks/>
            <a:stCxn id="56" idx="0"/>
            <a:endCxn id="57" idx="1"/>
          </p:cNvCxnSpPr>
          <p:nvPr/>
        </p:nvCxnSpPr>
        <p:spPr>
          <a:xfrm rot="5400000" flipH="1" flipV="1">
            <a:off x="5794112" y="930522"/>
            <a:ext cx="627504" cy="4845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stCxn id="57" idx="2"/>
            <a:endCxn id="58" idx="0"/>
          </p:cNvCxnSpPr>
          <p:nvPr/>
        </p:nvCxnSpPr>
        <p:spPr>
          <a:xfrm>
            <a:off x="6891845" y="1008559"/>
            <a:ext cx="0" cy="352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353829" y="3873468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374342" y="3873468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 rot="5400000">
            <a:off x="6515811" y="2501494"/>
            <a:ext cx="1454782" cy="5582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speciale 6285 PNRR-MINISTERO DELLA CULTURA</a:t>
            </a: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530164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447793"/>
            <a:ext cx="2743200" cy="365125"/>
          </a:xfrm>
        </p:spPr>
        <p:txBody>
          <a:bodyPr/>
          <a:lstStyle/>
          <a:p>
            <a:fld id="{954ABE47-90EA-4528-BF31-EA785B2CC2B3}" type="slidenum">
              <a:rPr lang="it-IT" smtClean="0"/>
              <a:t>3</a:t>
            </a:fld>
            <a:endParaRPr lang="it-IT"/>
          </a:p>
        </p:txBody>
      </p:sp>
      <p:pic>
        <p:nvPicPr>
          <p:cNvPr id="76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1025" y="3136858"/>
            <a:ext cx="351790" cy="351790"/>
          </a:xfrm>
          <a:prstGeom prst="rect">
            <a:avLst/>
          </a:prstGeom>
        </p:spPr>
      </p:pic>
      <p:pic>
        <p:nvPicPr>
          <p:cNvPr id="78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0748" y="2700826"/>
            <a:ext cx="351790" cy="351790"/>
          </a:xfrm>
          <a:prstGeom prst="rect">
            <a:avLst/>
          </a:prstGeom>
        </p:spPr>
      </p:pic>
      <p:pic>
        <p:nvPicPr>
          <p:cNvPr id="7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586" y="2264911"/>
            <a:ext cx="351790" cy="351790"/>
          </a:xfrm>
          <a:prstGeom prst="rect">
            <a:avLst/>
          </a:prstGeom>
        </p:spPr>
      </p:pic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</p:cNvCxnSpPr>
          <p:nvPr/>
        </p:nvCxnSpPr>
        <p:spPr>
          <a:xfrm>
            <a:off x="8426958" y="5570594"/>
            <a:ext cx="610011" cy="7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7645563" y="5421072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216594" y="4867154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pic>
        <p:nvPicPr>
          <p:cNvPr id="8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5465" y="4934334"/>
            <a:ext cx="351790" cy="351790"/>
          </a:xfrm>
          <a:prstGeom prst="rect">
            <a:avLst/>
          </a:prstGeom>
        </p:spPr>
      </p:pic>
      <p:pic>
        <p:nvPicPr>
          <p:cNvPr id="81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9210" y="5378079"/>
            <a:ext cx="351790" cy="351790"/>
          </a:xfrm>
          <a:prstGeom prst="rect">
            <a:avLst/>
          </a:prstGeom>
        </p:spPr>
      </p:pic>
      <p:cxnSp>
        <p:nvCxnSpPr>
          <p:cNvPr id="82" name="Connettore 2 81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</p:cNvCxnSpPr>
          <p:nvPr/>
        </p:nvCxnSpPr>
        <p:spPr>
          <a:xfrm>
            <a:off x="3981018" y="3345754"/>
            <a:ext cx="610011" cy="7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tangolo arrotondato 49"/>
          <p:cNvSpPr/>
          <p:nvPr/>
        </p:nvSpPr>
        <p:spPr>
          <a:xfrm>
            <a:off x="3427301" y="318453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</p:spTree>
    <p:extLst>
      <p:ext uri="{BB962C8B-B14F-4D97-AF65-F5344CB8AC3E}">
        <p14:creationId xmlns:p14="http://schemas.microsoft.com/office/powerpoint/2010/main" val="213567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9259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1.1.11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Piattaforma di co-creazione e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crowdsourcing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– 10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PNRRM1C3I1.1.11S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11062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  <a:endCxn id="61" idx="1"/>
          </p:cNvCxnSpPr>
          <p:nvPr/>
        </p:nvCxnSpPr>
        <p:spPr>
          <a:xfrm>
            <a:off x="5554871" y="2842421"/>
            <a:ext cx="1472154" cy="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58946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7136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876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  <a:endParaRPr lang="it-IT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1.1.11 – Piattaforma di co-creazione e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crowdsourcing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– 10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PNRRM1C3I1.1.11S</a:t>
            </a: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26610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49550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68152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796877"/>
            <a:ext cx="1593039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</a:t>
            </a:r>
            <a:r>
              <a:rPr lang="it-IT" sz="800" dirty="0">
                <a:solidFill>
                  <a:srgbClr val="002060"/>
                </a:solidFill>
              </a:rPr>
              <a:t> </a:t>
            </a:r>
            <a:r>
              <a:rPr lang="it-IT" sz="800" dirty="0" smtClean="0">
                <a:solidFill>
                  <a:srgbClr val="002060"/>
                </a:solidFill>
              </a:rPr>
              <a:t>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349466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304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31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84137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863191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19940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Piattaforma di servizi digitali per sviluppatori e imprese digitali – 45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endCxn id="61" idx="1"/>
          </p:cNvCxnSpPr>
          <p:nvPr/>
        </p:nvCxnSpPr>
        <p:spPr>
          <a:xfrm>
            <a:off x="5563184" y="2833712"/>
            <a:ext cx="1463841" cy="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58075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4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Digital Library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050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1.1.12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Piattaforma di servizi digitali per sviluppatori e imprese digitali – 45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PNRRM1C3I1.1.12S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26610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83418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76619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96877"/>
            <a:ext cx="138058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Digital Library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36860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</a:t>
            </a:r>
            <a:r>
              <a:rPr lang="it-IT" sz="800" dirty="0">
                <a:solidFill>
                  <a:srgbClr val="C00000"/>
                </a:solidFill>
              </a:rPr>
              <a:t> pagamento </a:t>
            </a:r>
            <a:r>
              <a:rPr lang="it-IT" sz="800" dirty="0" smtClean="0">
                <a:solidFill>
                  <a:srgbClr val="C00000"/>
                </a:solidFill>
              </a:rPr>
              <a:t>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- Digital </a:t>
            </a:r>
            <a:r>
              <a:rPr lang="it-IT" sz="800" dirty="0">
                <a:solidFill>
                  <a:srgbClr val="C00000"/>
                </a:solidFill>
              </a:rPr>
              <a:t>Library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349466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304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33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</a:t>
            </a:r>
            <a:r>
              <a:rPr lang="it-IT" sz="1400" b="1" dirty="0">
                <a:solidFill>
                  <a:srgbClr val="C00000"/>
                </a:solidFill>
              </a:rPr>
              <a:t>delle </a:t>
            </a:r>
            <a:r>
              <a:rPr lang="it-IT" sz="1400" b="1" dirty="0" smtClean="0">
                <a:solidFill>
                  <a:srgbClr val="C00000"/>
                </a:solidFill>
              </a:rPr>
              <a:t>disposizioni </a:t>
            </a:r>
            <a:r>
              <a:rPr lang="it-IT" sz="1400" b="1" dirty="0">
                <a:solidFill>
                  <a:srgbClr val="C00000"/>
                </a:solidFill>
              </a:rPr>
              <a:t>di pagamento </a:t>
            </a:r>
            <a:r>
              <a:rPr lang="it-IT" sz="1400" b="1" dirty="0" smtClean="0">
                <a:solidFill>
                  <a:srgbClr val="C00000"/>
                </a:solidFill>
              </a:rPr>
              <a:t>del Soggetto </a:t>
            </a:r>
            <a:r>
              <a:rPr lang="it-IT" sz="1400" b="1" dirty="0">
                <a:solidFill>
                  <a:srgbClr val="C00000"/>
                </a:solidFill>
              </a:rPr>
              <a:t>Attuatore </a:t>
            </a:r>
            <a:r>
              <a:rPr lang="it-IT" sz="1400" b="1" dirty="0" smtClean="0">
                <a:solidFill>
                  <a:srgbClr val="C00000"/>
                </a:solidFill>
              </a:rPr>
              <a:t>- Digital Library - </a:t>
            </a:r>
            <a:r>
              <a:rPr lang="it-IT" sz="1400" dirty="0" smtClean="0"/>
              <a:t>crea la </a:t>
            </a:r>
            <a:r>
              <a:rPr lang="it-IT" sz="1400" dirty="0"/>
              <a:t>d</a:t>
            </a:r>
            <a:r>
              <a:rPr lang="it-IT" sz="1400" dirty="0" smtClean="0"/>
              <a:t>isposizione </a:t>
            </a:r>
            <a:r>
              <a:rPr lang="it-IT" sz="1400" dirty="0"/>
              <a:t>di pagamento e </a:t>
            </a:r>
            <a:r>
              <a:rPr lang="it-IT" sz="1400" dirty="0" smtClean="0"/>
              <a:t>inserisce i </a:t>
            </a:r>
            <a:r>
              <a:rPr lang="it-IT" sz="1400" dirty="0"/>
              <a:t>dati dei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Digital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Library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25462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72217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44640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Musei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1.2 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– Rimozione delle barriere fisiche e cognitive in Musei, Biblioteche e Archivi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44639" y="3907199"/>
            <a:ext cx="2138339" cy="7479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Direzioni Museali/Musei Autonomi/Segretariati Regionali MIC</a:t>
            </a: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17377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endCxn id="17" idx="2"/>
          </p:cNvCxnSpPr>
          <p:nvPr/>
        </p:nvCxnSpPr>
        <p:spPr>
          <a:xfrm>
            <a:off x="7066596" y="5717309"/>
            <a:ext cx="832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899465" y="5405035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1.2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Musei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Archivi, Biblioteche Statali </a:t>
            </a:r>
          </a:p>
        </p:txBody>
      </p:sp>
      <p:cxnSp>
        <p:nvCxnSpPr>
          <p:cNvPr id="12" name="Connettore 2 11"/>
          <p:cNvCxnSpPr>
            <a:stCxn id="46" idx="2"/>
          </p:cNvCxnSpPr>
          <p:nvPr/>
        </p:nvCxnSpPr>
        <p:spPr>
          <a:xfrm>
            <a:off x="6113809" y="4655127"/>
            <a:ext cx="12540" cy="603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044639" y="5258257"/>
            <a:ext cx="2130025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25" name="Connettore 2 24"/>
          <p:cNvCxnSpPr>
            <a:stCxn id="4" idx="2"/>
            <a:endCxn id="5" idx="0"/>
          </p:cNvCxnSpPr>
          <p:nvPr/>
        </p:nvCxnSpPr>
        <p:spPr>
          <a:xfrm>
            <a:off x="6104512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5983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1.2 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– Rimozione delle barriere fisiche e cognitive in Musei, Biblioteche e Archivi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35</a:t>
            </a:fld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505209" y="38438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3505209" y="43010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505209" y="43010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7" name="Rettangolo 66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Rettangolo 76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8" name="Rettangolo 77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2" name="Rettangolo 81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16" name="Connettore 4 15"/>
          <p:cNvCxnSpPr>
            <a:stCxn id="81" idx="2"/>
            <a:endCxn id="85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ttangolo 56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1" name="Connettore 2 90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ttangolo 94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7" name="Connettore 2 96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2 9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ttangolo 80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4" name="Connettore 2 33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34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6" name="Connettore 2 35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ttangolo 84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19664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1.2 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– Rimozione delle barriere fisiche e cognitive in Musei, Biblioteche e Archivi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64824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46955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831461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5851959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559826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1.2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Musei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Archivi, Biblioteche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pubblici non statali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83029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4821982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Soggetti pubblici individuati dal bando 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792087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Musei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1.2 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– Rimozione delle barriere fisiche e cognitive in Musei, Biblioteche e Archivi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37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" name="Connettore 2 32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793847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66270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Musei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1.2 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– Rimozione delle barriere fisiche e cognitive in Musei, Biblioteche e Archivi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39007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63542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988226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26142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34009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1.2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Musei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Archivi, Biblioteche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Privati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99616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4996165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Privati</a:t>
            </a:r>
            <a:endParaRPr lang="it-IT" sz="1200" dirty="0">
              <a:solidFill>
                <a:schemeClr val="tx1"/>
              </a:solidFill>
            </a:endParaRP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904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323632" y="204559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1.2 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– Rimozione delle barriere fisiche e cognitive in Musei, Biblioteche e Archivi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PNRRM1C3I1.2S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39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2" name="Connettore 4 61"/>
          <p:cNvCxnSpPr>
            <a:stCxn id="82" idx="2"/>
            <a:endCxn id="76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tangolo 66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8" name="Connettore 2 77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0" name="Connettore 2 79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tangolo 81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" name="Connettore 2 32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ttangolo 75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838201" y="5030587"/>
            <a:ext cx="10658301" cy="9538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838201" y="2984269"/>
            <a:ext cx="10658302" cy="17622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838200" y="1053154"/>
            <a:ext cx="10658302" cy="1606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997C3-7AA2-0549-946B-2C5E220F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092"/>
            <a:ext cx="10658302" cy="4023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b="1" dirty="0"/>
              <a:t>Gestore della </a:t>
            </a:r>
            <a:r>
              <a:rPr lang="it-IT" sz="1300" b="1" dirty="0" smtClean="0"/>
              <a:t>richiesta </a:t>
            </a:r>
            <a:r>
              <a:rPr lang="it-IT" sz="1300" b="1" dirty="0"/>
              <a:t>di </a:t>
            </a:r>
            <a:r>
              <a:rPr lang="it-IT" sz="1300" b="1" dirty="0" smtClean="0"/>
              <a:t>erogazione dell’Unità di Missione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/>
              <a:t>provvede ad effettuare </a:t>
            </a:r>
            <a:r>
              <a:rPr lang="it-IT" sz="1300" dirty="0" smtClean="0"/>
              <a:t>le </a:t>
            </a:r>
            <a:r>
              <a:rPr lang="it-IT" sz="1300" dirty="0"/>
              <a:t>richieste di erogazione a vario titolo (anticipazione, rimborso, saldo) al Servizio Centrale per il </a:t>
            </a:r>
            <a:r>
              <a:rPr lang="it-IT" sz="1300" dirty="0" smtClean="0"/>
              <a:t>PNRR - </a:t>
            </a:r>
            <a:r>
              <a:rPr lang="it-IT" sz="1300" dirty="0"/>
              <a:t>Ufficio VI, il </a:t>
            </a:r>
            <a:r>
              <a:rPr lang="it-IT" sz="1300" dirty="0" smtClean="0"/>
              <a:t>quale, </a:t>
            </a:r>
            <a:r>
              <a:rPr lang="it-IT" sz="1300" dirty="0"/>
              <a:t>approvando la richiesta di </a:t>
            </a:r>
            <a:r>
              <a:rPr lang="it-IT" sz="1300" dirty="0" smtClean="0"/>
              <a:t>erogazione, crea </a:t>
            </a:r>
            <a:r>
              <a:rPr lang="it-IT" sz="1300" dirty="0"/>
              <a:t>nel Sistema informativo, un accantonamento di risorse a disposizione dell’Amministrazione titolare. 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Gestore delle disposizione di pagamento </a:t>
            </a:r>
            <a:r>
              <a:rPr lang="it-IT" sz="1300" b="1" dirty="0" smtClean="0"/>
              <a:t>dell’Unità </a:t>
            </a:r>
            <a:r>
              <a:rPr lang="it-IT" sz="1300" b="1" dirty="0"/>
              <a:t>di </a:t>
            </a:r>
            <a:r>
              <a:rPr lang="it-IT" sz="1300" b="1" dirty="0" smtClean="0"/>
              <a:t>Missione </a:t>
            </a:r>
            <a:r>
              <a:rPr lang="it-IT" sz="1300" b="1" dirty="0" err="1" smtClean="0"/>
              <a:t>MiC</a:t>
            </a:r>
            <a:r>
              <a:rPr lang="it-IT" sz="1300" dirty="0" smtClean="0"/>
              <a:t> crea </a:t>
            </a:r>
            <a:r>
              <a:rPr lang="it-IT" sz="1300" dirty="0"/>
              <a:t>la </a:t>
            </a:r>
            <a:r>
              <a:rPr lang="it-IT" sz="1300" dirty="0" smtClean="0"/>
              <a:t>disposizione </a:t>
            </a:r>
            <a:r>
              <a:rPr lang="it-IT" sz="1300" dirty="0"/>
              <a:t>di </a:t>
            </a:r>
            <a:r>
              <a:rPr lang="it-IT" sz="1300" dirty="0" smtClean="0"/>
              <a:t>pagamento </a:t>
            </a:r>
            <a:r>
              <a:rPr lang="it-IT" sz="1300" dirty="0"/>
              <a:t>inserendo tutte le informazioni necessarie </a:t>
            </a:r>
            <a:r>
              <a:rPr lang="it-IT" sz="1300" dirty="0" smtClean="0"/>
              <a:t>al trasferimento delle </a:t>
            </a:r>
            <a:r>
              <a:rPr lang="it-IT" sz="1300" dirty="0"/>
              <a:t>risorse sulla Contabilità </a:t>
            </a:r>
            <a:r>
              <a:rPr lang="it-IT" sz="1300" dirty="0" smtClean="0"/>
              <a:t>Speciale 6285 del Ministero della Cultura per i singoli investimenti.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Firmatario della disposizione di pagamento dell’Unità di </a:t>
            </a:r>
            <a:r>
              <a:rPr lang="it-IT" sz="1300" b="1" dirty="0" smtClean="0"/>
              <a:t>Missione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 smtClean="0"/>
              <a:t>firma e il </a:t>
            </a:r>
            <a:r>
              <a:rPr lang="it-IT" sz="1300" dirty="0"/>
              <a:t>sistema </a:t>
            </a:r>
            <a:r>
              <a:rPr lang="it-IT" sz="1300" dirty="0" smtClean="0"/>
              <a:t>informativo crea </a:t>
            </a:r>
            <a:r>
              <a:rPr lang="it-IT" sz="1300" dirty="0"/>
              <a:t>uno o più ordini di prelevamento fondi, che saranno successivamente firmati </a:t>
            </a:r>
            <a:r>
              <a:rPr lang="it-IT" sz="1300" dirty="0" smtClean="0"/>
              <a:t>dal </a:t>
            </a:r>
            <a:r>
              <a:rPr lang="it-IT" sz="1300" dirty="0"/>
              <a:t>Servizio Centrale per il </a:t>
            </a:r>
            <a:r>
              <a:rPr lang="it-IT" sz="1300" dirty="0" smtClean="0"/>
              <a:t>PNRR - </a:t>
            </a:r>
            <a:r>
              <a:rPr lang="it-IT" sz="1300" dirty="0"/>
              <a:t>Ufficio VI</a:t>
            </a:r>
            <a:r>
              <a:rPr lang="it-IT" sz="1300" dirty="0" smtClean="0"/>
              <a:t>.</a:t>
            </a:r>
          </a:p>
          <a:p>
            <a:pPr marL="0" indent="0" algn="just">
              <a:buNone/>
            </a:pPr>
            <a:r>
              <a:rPr lang="it-IT" sz="1300" dirty="0" smtClean="0"/>
              <a:t>La </a:t>
            </a:r>
            <a:r>
              <a:rPr lang="it-IT" sz="1300" dirty="0"/>
              <a:t>Banca d’Italia </a:t>
            </a:r>
            <a:r>
              <a:rPr lang="it-IT" sz="1300" dirty="0" smtClean="0"/>
              <a:t>effettua </a:t>
            </a:r>
            <a:r>
              <a:rPr lang="it-IT" sz="1300" dirty="0"/>
              <a:t>il versamento </a:t>
            </a:r>
            <a:r>
              <a:rPr lang="it-IT" sz="1300" dirty="0" smtClean="0"/>
              <a:t>sulla </a:t>
            </a:r>
            <a:r>
              <a:rPr lang="it-IT" sz="1300" dirty="0"/>
              <a:t>Contabilità </a:t>
            </a:r>
            <a:r>
              <a:rPr lang="it-IT" sz="1300" dirty="0" smtClean="0"/>
              <a:t>Speciale </a:t>
            </a:r>
            <a:r>
              <a:rPr lang="it-IT" sz="1300" dirty="0"/>
              <a:t>6285 PNRR-MINISTERO DELLA CULTURA.</a:t>
            </a:r>
            <a:endParaRPr lang="it-IT" sz="1300" dirty="0" smtClean="0"/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Funzionario </a:t>
            </a:r>
            <a:r>
              <a:rPr lang="it-IT" sz="1300" b="1" dirty="0" smtClean="0"/>
              <a:t>Delegato del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, </a:t>
            </a:r>
            <a:r>
              <a:rPr lang="it-IT" sz="1300" dirty="0"/>
              <a:t>incaricato di gestire i fondi versati nella predetta Contabilità </a:t>
            </a:r>
            <a:r>
              <a:rPr lang="it-IT" sz="1300" dirty="0" smtClean="0"/>
              <a:t>Speciale,</a:t>
            </a:r>
            <a:r>
              <a:rPr lang="it-IT" sz="1300" b="1" dirty="0" smtClean="0"/>
              <a:t> </a:t>
            </a:r>
            <a:r>
              <a:rPr lang="it-IT" sz="1300" dirty="0" smtClean="0"/>
              <a:t>ricevute </a:t>
            </a:r>
            <a:r>
              <a:rPr lang="it-IT" sz="1300" dirty="0"/>
              <a:t>le </a:t>
            </a:r>
            <a:r>
              <a:rPr lang="it-IT" sz="1300" dirty="0" smtClean="0"/>
              <a:t>risorse, provvede </a:t>
            </a:r>
            <a:r>
              <a:rPr lang="it-IT" sz="1300" dirty="0"/>
              <a:t>a dettagliare la quietanza sul sistema informativo creando così una task di accantonamento delle </a:t>
            </a:r>
            <a:r>
              <a:rPr lang="it-IT" sz="1300" dirty="0" smtClean="0"/>
              <a:t>risorse.</a:t>
            </a:r>
          </a:p>
          <a:p>
            <a:pPr marL="0" indent="0" algn="just">
              <a:buNone/>
            </a:pPr>
            <a:r>
              <a:rPr lang="it-IT" sz="1300" dirty="0"/>
              <a:t>I</a:t>
            </a:r>
            <a:r>
              <a:rPr lang="it-IT" sz="1300" dirty="0" smtClean="0"/>
              <a:t>l </a:t>
            </a:r>
            <a:r>
              <a:rPr lang="it-IT" sz="1300" b="1" dirty="0" smtClean="0"/>
              <a:t>Gestore </a:t>
            </a:r>
            <a:r>
              <a:rPr lang="it-IT" sz="1300" b="1" dirty="0"/>
              <a:t>delle </a:t>
            </a:r>
            <a:r>
              <a:rPr lang="it-IT" sz="1300" b="1" dirty="0" smtClean="0"/>
              <a:t>disposizioni </a:t>
            </a:r>
            <a:r>
              <a:rPr lang="it-IT" sz="1300" b="1" dirty="0"/>
              <a:t>di </a:t>
            </a:r>
            <a:r>
              <a:rPr lang="it-IT" sz="1300" b="1" dirty="0" smtClean="0"/>
              <a:t>pagamento del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 smtClean="0"/>
              <a:t>provvederà </a:t>
            </a:r>
            <a:r>
              <a:rPr lang="it-IT" sz="1300" dirty="0"/>
              <a:t>a sua volta alla creazione della </a:t>
            </a:r>
            <a:r>
              <a:rPr lang="it-IT" sz="1300" dirty="0" smtClean="0"/>
              <a:t>disposizione </a:t>
            </a:r>
            <a:r>
              <a:rPr lang="it-IT" sz="1300" dirty="0"/>
              <a:t>di pagamento e all’inserimento dei dati </a:t>
            </a:r>
            <a:r>
              <a:rPr lang="it-IT" sz="1300" dirty="0" smtClean="0"/>
              <a:t>dei destinatari del trasferimento fondi (Soggetti Attuatori o Soggetti Realizzatori in base a quanto previsto dal circuito finanziario specifico della singola Misura).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b="1" dirty="0"/>
              <a:t>Firmatario della disposizione di </a:t>
            </a:r>
            <a:r>
              <a:rPr lang="it-IT" sz="1300" b="1" dirty="0" smtClean="0"/>
              <a:t>pagamento del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 smtClean="0"/>
              <a:t>provvede </a:t>
            </a:r>
            <a:r>
              <a:rPr lang="it-IT" sz="1300" dirty="0"/>
              <a:t>alla verifica di tutti i dati inseriti e, in caso di esito positivo, </a:t>
            </a:r>
            <a:r>
              <a:rPr lang="it-IT" sz="1300" dirty="0" smtClean="0"/>
              <a:t>firma la </a:t>
            </a:r>
            <a:r>
              <a:rPr lang="it-IT" sz="1300" dirty="0"/>
              <a:t>Disposizione di Pagamento.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Funzionario </a:t>
            </a:r>
            <a:r>
              <a:rPr lang="it-IT" sz="1300" b="1" dirty="0" smtClean="0"/>
              <a:t>Delegato del </a:t>
            </a:r>
            <a:r>
              <a:rPr lang="it-IT" sz="1300" b="1" dirty="0" err="1" smtClean="0"/>
              <a:t>MiC</a:t>
            </a:r>
            <a:r>
              <a:rPr lang="it-IT" sz="1300" dirty="0" smtClean="0"/>
              <a:t>, firma gli ordini di prelevamento fondi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 smtClean="0"/>
              <a:t>La </a:t>
            </a:r>
            <a:r>
              <a:rPr lang="it-IT" sz="1300" dirty="0"/>
              <a:t>Banca di Italia </a:t>
            </a:r>
            <a:r>
              <a:rPr lang="it-IT" sz="1300" dirty="0" smtClean="0"/>
              <a:t>effettua il versamento.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Soggetto Attuatore </a:t>
            </a:r>
            <a:r>
              <a:rPr lang="it-IT" sz="1300" dirty="0" smtClean="0"/>
              <a:t>paga </a:t>
            </a:r>
            <a:r>
              <a:rPr lang="it-IT" sz="1300" dirty="0"/>
              <a:t>i </a:t>
            </a:r>
            <a:r>
              <a:rPr lang="it-IT" sz="1300" dirty="0" smtClean="0"/>
              <a:t>Soggetti Realizzatori </a:t>
            </a:r>
            <a:r>
              <a:rPr lang="it-IT" sz="1300" dirty="0"/>
              <a:t>e </a:t>
            </a:r>
            <a:r>
              <a:rPr lang="it-IT" sz="1300" dirty="0" smtClean="0"/>
              <a:t>carica </a:t>
            </a:r>
            <a:r>
              <a:rPr lang="it-IT" sz="1300" dirty="0"/>
              <a:t>la documentazione su </a:t>
            </a:r>
            <a:r>
              <a:rPr lang="it-IT" sz="1300" dirty="0" err="1" smtClean="0"/>
              <a:t>ReGiS</a:t>
            </a:r>
            <a:r>
              <a:rPr lang="it-IT" sz="1300" dirty="0" smtClean="0"/>
              <a:t>.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La </a:t>
            </a:r>
            <a:r>
              <a:rPr lang="it-IT" sz="1300" b="1" dirty="0"/>
              <a:t>Struttura Attuatrice</a:t>
            </a:r>
            <a:r>
              <a:rPr lang="it-IT" sz="1300" dirty="0"/>
              <a:t>, verificata la documentazione su </a:t>
            </a:r>
            <a:r>
              <a:rPr lang="it-IT" sz="1300" dirty="0" err="1" smtClean="0"/>
              <a:t>ReGiS</a:t>
            </a:r>
            <a:r>
              <a:rPr lang="it-IT" sz="1300" dirty="0" smtClean="0"/>
              <a:t>, </a:t>
            </a:r>
            <a:r>
              <a:rPr lang="it-IT" sz="1300" dirty="0"/>
              <a:t>rendiconta la spesa e procede con la richiesta di rimborso all’Unità di Missione</a:t>
            </a:r>
          </a:p>
          <a:p>
            <a:pPr marL="0" indent="0" algn="just">
              <a:buNone/>
            </a:pPr>
            <a:r>
              <a:rPr lang="it-IT" sz="1300" dirty="0"/>
              <a:t>L’</a:t>
            </a:r>
            <a:r>
              <a:rPr lang="it-IT" sz="1300" b="1" dirty="0"/>
              <a:t>Unità di Missione </a:t>
            </a:r>
            <a:r>
              <a:rPr lang="it-IT" sz="1300" dirty="0"/>
              <a:t>inoltra la richiesta di pagamento al Servizio centrale per il PNRR</a:t>
            </a:r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</p:txBody>
      </p:sp>
      <p:cxnSp>
        <p:nvCxnSpPr>
          <p:cNvPr id="4" name="Connettore diritto 8">
            <a:extLst>
              <a:ext uri="{FF2B5EF4-FFF2-40B4-BE49-F238E27FC236}">
                <a16:creationId xmlns:a16="http://schemas.microsoft.com/office/drawing/2014/main" id="{CB12C312-80F7-2647-814A-2639F912187E}"/>
              </a:ext>
            </a:extLst>
          </p:cNvPr>
          <p:cNvCxnSpPr/>
          <p:nvPr/>
        </p:nvCxnSpPr>
        <p:spPr>
          <a:xfrm flipV="1">
            <a:off x="281247" y="752583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C:\Users\francazi\Downloads\MiC_logo_esteso_BLU.png">
            <a:extLst>
              <a:ext uri="{FF2B5EF4-FFF2-40B4-BE49-F238E27FC236}">
                <a16:creationId xmlns:a16="http://schemas.microsoft.com/office/drawing/2014/main" id="{C72D1CAA-D629-E148-A399-91AA100949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4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02834" y="301034"/>
            <a:ext cx="11629506" cy="37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COMPLETO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Per gli investimenti: 1.1 e sub-investimenti; 1.2; 1.3; 2.1- ad esclusione della parte «Turismo delle Radici»; 2.2; 2.3; 2.4 ad esclusione </a:t>
            </a:r>
            <a:r>
              <a:rPr lang="it-IT" sz="1200" dirty="0" smtClean="0">
                <a:solidFill>
                  <a:srgbClr val="FF0000"/>
                </a:solidFill>
              </a:rPr>
              <a:t>(?)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 della parte «Restauro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del patrimonio culturale del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Fondo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Edifici di Culto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– FEC»; 3.2; 3.3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8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46099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18522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Spettacolo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1.3 – Migliorare l’efficienza energetica di cinema, teatri e musei 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PNRRM1C3I1.3S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91259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704306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40478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78394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86261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1.3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Cinema e Teatri – 200 mln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65043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5048417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Proprietario/Gestore di </a:t>
            </a:r>
            <a:r>
              <a:rPr lang="it-IT" sz="1200" i="1" dirty="0">
                <a:solidFill>
                  <a:schemeClr val="tx1"/>
                </a:solidFill>
              </a:rPr>
              <a:t>C</a:t>
            </a:r>
            <a:r>
              <a:rPr lang="it-IT" sz="1200" i="1" dirty="0" smtClean="0">
                <a:solidFill>
                  <a:schemeClr val="tx1"/>
                </a:solidFill>
              </a:rPr>
              <a:t>inema/Teatro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17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1.3 – Migliorare l’efficienza energetica di cinema, teatri e musei – 300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PNRRM1C3I1.3S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41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35" name="Rettangolo 34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Connettore 2 36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54806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1.3 – Migliorare l’efficienza energetica di cinema, teatri e musei – 300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PNRRM1C3I1.3S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99966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688074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49185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87101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94968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1.3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Musei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statali – 100 mln 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4881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27229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Musei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57124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Direzioni Museali/Musei Autonomi</a:t>
            </a: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213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1.3 – Migliorare l’efficienza energetica di cinema, teatri e musei – 300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PNRRM1C3I1.3S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43</a:t>
            </a:fld>
            <a:endParaRPr lang="it-IT" dirty="0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3" name="Connettore 2 32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9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539931" y="480899"/>
            <a:ext cx="9353006" cy="3416320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Misura 2. </a:t>
            </a:r>
            <a:endParaRPr lang="it-IT" sz="5400" dirty="0" smtClean="0">
              <a:solidFill>
                <a:srgbClr val="2D489D"/>
              </a:solidFill>
              <a:latin typeface="Bahnschrift SemiBold SemiConden" panose="020B0502040204020203" pitchFamily="34" charset="0"/>
            </a:endParaRPr>
          </a:p>
          <a:p>
            <a:r>
              <a:rPr lang="it-IT" sz="5400" dirty="0" smtClean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Rigenerazione </a:t>
            </a:r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di piccoli siti culturali, patrimonio culturale religioso e rurale 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6493063" y="5972715"/>
            <a:ext cx="5131465" cy="607482"/>
            <a:chOff x="6191992" y="5648518"/>
            <a:chExt cx="5131465" cy="607482"/>
          </a:xfrm>
        </p:grpSpPr>
        <p:pic>
          <p:nvPicPr>
            <p:cNvPr id="13" name="Immagin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1992" y="5681532"/>
              <a:ext cx="1674065" cy="541455"/>
            </a:xfrm>
            <a:prstGeom prst="rect">
              <a:avLst/>
            </a:prstGeom>
          </p:spPr>
        </p:pic>
        <p:pic>
          <p:nvPicPr>
            <p:cNvPr id="14" name="Immagin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7857" y="5648518"/>
              <a:ext cx="2895600" cy="607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50637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11257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2.1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: Attrattività dei borghi - </a:t>
            </a:r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1020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PNRRM1C3I2.1P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56417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644525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05636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43552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51419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2.1</a:t>
            </a:r>
          </a:p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Borghi –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800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</p:txBody>
      </p:sp>
      <p:sp>
        <p:nvSpPr>
          <p:cNvPr id="7" name="Rettangolo 6"/>
          <p:cNvSpPr/>
          <p:nvPr/>
        </p:nvSpPr>
        <p:spPr>
          <a:xfrm>
            <a:off x="5005262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83680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5013575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C</a:t>
            </a:r>
            <a:r>
              <a:rPr lang="it-IT" sz="1200" i="1" dirty="0" smtClean="0">
                <a:solidFill>
                  <a:schemeClr val="tx1"/>
                </a:solidFill>
              </a:rPr>
              <a:t>omuni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502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281247" y="115416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  <a:endParaRPr lang="it-IT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2.1: Attrattività dei borghi </a:t>
            </a:r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- 1020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PNRRM1C3I2.1P</a:t>
            </a: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46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9655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Connettore 2 31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4" name="Connettore 2 33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89634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62057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2.1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: Attrattività dei borghi - 1020 mln</a:t>
            </a:r>
            <a:endParaRPr lang="it-IT" sz="1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PNRRM1C3I2.1P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91952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Ente gestore incentivi alle imprese </a:t>
            </a:r>
            <a:r>
              <a:rPr lang="it-IT" sz="1200" i="1" dirty="0" smtClean="0">
                <a:solidFill>
                  <a:schemeClr val="tx1"/>
                </a:solidFill>
              </a:rPr>
              <a:t>da individuare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34794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739523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84013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121929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829796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2.1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Incentivi alle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imprese –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200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</p:txBody>
      </p:sp>
      <p:sp>
        <p:nvSpPr>
          <p:cNvPr id="7" name="Rettangolo 6"/>
          <p:cNvSpPr/>
          <p:nvPr/>
        </p:nvSpPr>
        <p:spPr>
          <a:xfrm>
            <a:off x="5100260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286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2.1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: Attrattività dei borghi - 1020 mln</a:t>
            </a:r>
            <a:endParaRPr lang="it-IT" sz="1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PNRRM1C3I2.1P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48</a:t>
            </a:fld>
            <a:endParaRPr lang="it-IT" dirty="0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Connettore 2 31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MAECI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2.1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: Attrattività dei borghi - 1020 mln</a:t>
            </a:r>
            <a:endParaRPr lang="it-IT" sz="1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PNRRM1C3I2.1P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1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2.1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Turismo delle Radici - 20 mln - MAECI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38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MAECI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MAECI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21" name="Immagine 20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39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ttangolo 72"/>
          <p:cNvSpPr/>
          <p:nvPr/>
        </p:nvSpPr>
        <p:spPr>
          <a:xfrm>
            <a:off x="281247" y="5745842"/>
            <a:ext cx="11629506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281247" y="575134"/>
            <a:ext cx="11629506" cy="5538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81247" y="1178284"/>
            <a:ext cx="11629506" cy="668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281247" y="1885120"/>
            <a:ext cx="11629506" cy="1613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281247" y="3538690"/>
            <a:ext cx="11629506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281247" y="4218140"/>
            <a:ext cx="11629506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291932" y="592122"/>
            <a:ext cx="1528688" cy="301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Servizio Centrale PNRR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285419" y="1886254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err="1" smtClean="0">
                <a:solidFill>
                  <a:schemeClr val="tx1"/>
                </a:solidFill>
              </a:rPr>
              <a:t>MiC</a:t>
            </a:r>
            <a:r>
              <a:rPr lang="it-IT" sz="1100" b="1" dirty="0" smtClean="0">
                <a:solidFill>
                  <a:schemeClr val="tx1"/>
                </a:solidFill>
              </a:rPr>
              <a:t> – Unità di Missione </a:t>
            </a:r>
            <a:endParaRPr lang="it-IT" sz="1100" b="1" dirty="0">
              <a:solidFill>
                <a:schemeClr val="tx1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302834" y="1222885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302834" y="3592007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281247" y="5740645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2281116" y="2252171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richiesta di erogazione</a:t>
            </a:r>
          </a:p>
        </p:txBody>
      </p:sp>
      <p:sp>
        <p:nvSpPr>
          <p:cNvPr id="47" name="Rettangolo arrotondato 46"/>
          <p:cNvSpPr/>
          <p:nvPr/>
        </p:nvSpPr>
        <p:spPr>
          <a:xfrm>
            <a:off x="2281116" y="618072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Approva</a:t>
            </a:r>
          </a:p>
        </p:txBody>
      </p:sp>
      <p:sp>
        <p:nvSpPr>
          <p:cNvPr id="49" name="Rettangolo arrotondato 48"/>
          <p:cNvSpPr/>
          <p:nvPr/>
        </p:nvSpPr>
        <p:spPr>
          <a:xfrm>
            <a:off x="3304084" y="1395098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3427301" y="3093087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53" name="Rettangolo arrotondato 52"/>
          <p:cNvSpPr/>
          <p:nvPr/>
        </p:nvSpPr>
        <p:spPr>
          <a:xfrm>
            <a:off x="4621875" y="3093087"/>
            <a:ext cx="924198" cy="32244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</a:t>
            </a:r>
            <a:r>
              <a:rPr lang="it-IT" sz="800" dirty="0" smtClean="0">
                <a:solidFill>
                  <a:schemeClr val="tx1"/>
                </a:solidFill>
              </a:rPr>
              <a:t>dati C.S. MAECI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4" name="Rettangolo arrotondato 53"/>
          <p:cNvSpPr/>
          <p:nvPr/>
        </p:nvSpPr>
        <p:spPr>
          <a:xfrm>
            <a:off x="5368218" y="2633106"/>
            <a:ext cx="99475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56" name="Rettangolo arrotondato 55"/>
          <p:cNvSpPr/>
          <p:nvPr/>
        </p:nvSpPr>
        <p:spPr>
          <a:xfrm>
            <a:off x="5200303" y="1395098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57" name="Rettangolo arrotondato 56"/>
          <p:cNvSpPr/>
          <p:nvPr/>
        </p:nvSpPr>
        <p:spPr>
          <a:xfrm>
            <a:off x="6350132" y="618072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429860" y="4443609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522347" y="3632503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645563" y="5329629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2" name="Rettangolo arrotondato 61"/>
          <p:cNvSpPr/>
          <p:nvPr/>
        </p:nvSpPr>
        <p:spPr>
          <a:xfrm>
            <a:off x="9228163" y="5268667"/>
            <a:ext cx="1359331" cy="436391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della C.S./</a:t>
            </a:r>
            <a:r>
              <a:rPr lang="it-IT" sz="800" dirty="0">
                <a:solidFill>
                  <a:schemeClr val="tx1"/>
                </a:solidFill>
              </a:rPr>
              <a:t>T</a:t>
            </a:r>
            <a:r>
              <a:rPr lang="it-IT" sz="800" dirty="0" smtClean="0">
                <a:solidFill>
                  <a:schemeClr val="tx1"/>
                </a:solidFill>
              </a:rPr>
              <a:t>esoreria </a:t>
            </a:r>
            <a:r>
              <a:rPr lang="it-IT" sz="800" dirty="0">
                <a:solidFill>
                  <a:schemeClr val="tx1"/>
                </a:solidFill>
              </a:rPr>
              <a:t>U</a:t>
            </a:r>
            <a:r>
              <a:rPr lang="it-IT" sz="800" dirty="0" smtClean="0">
                <a:solidFill>
                  <a:schemeClr val="tx1"/>
                </a:solidFill>
              </a:rPr>
              <a:t>nica o Conti </a:t>
            </a:r>
            <a:r>
              <a:rPr lang="it-IT" sz="800" dirty="0">
                <a:solidFill>
                  <a:schemeClr val="tx1"/>
                </a:solidFill>
              </a:rPr>
              <a:t>C</a:t>
            </a:r>
            <a:r>
              <a:rPr lang="it-IT" sz="800" dirty="0" smtClean="0">
                <a:solidFill>
                  <a:schemeClr val="tx1"/>
                </a:solidFill>
              </a:rPr>
              <a:t>orrenti </a:t>
            </a:r>
            <a:r>
              <a:rPr lang="it-IT" sz="800" dirty="0">
                <a:solidFill>
                  <a:schemeClr val="tx1"/>
                </a:solidFill>
              </a:rPr>
              <a:t>d</a:t>
            </a:r>
            <a:r>
              <a:rPr lang="it-IT" sz="800" dirty="0" smtClean="0">
                <a:solidFill>
                  <a:schemeClr val="tx1"/>
                </a:solidFill>
              </a:rPr>
              <a:t>edicati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>
          <a:xfrm>
            <a:off x="9043755" y="3632503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532074" y="4443609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sp>
        <p:nvSpPr>
          <p:cNvPr id="66" name="Rettangolo arrotondato 65"/>
          <p:cNvSpPr/>
          <p:nvPr/>
        </p:nvSpPr>
        <p:spPr>
          <a:xfrm>
            <a:off x="10666684" y="5781724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0748" y="4811881"/>
            <a:ext cx="351790" cy="351790"/>
          </a:xfrm>
          <a:prstGeom prst="rect">
            <a:avLst/>
          </a:prstGeom>
        </p:spPr>
      </p:pic>
      <p:sp>
        <p:nvSpPr>
          <p:cNvPr id="43" name="Rettangolo arrotondato 13">
            <a:extLst>
              <a:ext uri="{FF2B5EF4-FFF2-40B4-BE49-F238E27FC236}">
                <a16:creationId xmlns:a16="http://schemas.microsoft.com/office/drawing/2014/main" id="{2B733E34-9AEF-A140-88F3-27F70BD6E257}"/>
              </a:ext>
            </a:extLst>
          </p:cNvPr>
          <p:cNvSpPr/>
          <p:nvPr/>
        </p:nvSpPr>
        <p:spPr>
          <a:xfrm>
            <a:off x="696687" y="2252171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Gestore richiesta </a:t>
            </a:r>
            <a:r>
              <a:rPr lang="it-IT" sz="800" dirty="0" smtClean="0">
                <a:solidFill>
                  <a:schemeClr val="tx1"/>
                </a:solidFill>
              </a:rPr>
              <a:t>erogazione 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arrotondato 13">
            <a:extLst>
              <a:ext uri="{FF2B5EF4-FFF2-40B4-BE49-F238E27FC236}">
                <a16:creationId xmlns:a16="http://schemas.microsoft.com/office/drawing/2014/main" id="{B44C081E-0071-E94B-B2CF-8F13AAE0B491}"/>
              </a:ext>
            </a:extLst>
          </p:cNvPr>
          <p:cNvSpPr/>
          <p:nvPr/>
        </p:nvSpPr>
        <p:spPr>
          <a:xfrm>
            <a:off x="696687" y="2637992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Firmatario </a:t>
            </a:r>
            <a:r>
              <a:rPr lang="it-IT" sz="800" dirty="0" smtClean="0">
                <a:solidFill>
                  <a:schemeClr val="tx1"/>
                </a:solidFill>
              </a:rPr>
              <a:t>disposizione 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708376" y="4849983"/>
            <a:ext cx="1254556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disposizione </a:t>
            </a:r>
            <a:r>
              <a:rPr lang="it-IT" sz="800" dirty="0" smtClean="0">
                <a:solidFill>
                  <a:srgbClr val="002060"/>
                </a:solidFill>
              </a:rPr>
              <a:t>di pagamento</a:t>
            </a:r>
          </a:p>
          <a:p>
            <a:r>
              <a:rPr lang="it-IT" sz="800" dirty="0" smtClean="0">
                <a:solidFill>
                  <a:srgbClr val="002060"/>
                </a:solidFill>
              </a:rPr>
              <a:t>MAECI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1" name="Rettangolo arrotondato 13">
            <a:extLst>
              <a:ext uri="{FF2B5EF4-FFF2-40B4-BE49-F238E27FC236}">
                <a16:creationId xmlns:a16="http://schemas.microsoft.com/office/drawing/2014/main" id="{9478645C-35BC-F343-92C8-AD5D23DD7B81}"/>
              </a:ext>
            </a:extLst>
          </p:cNvPr>
          <p:cNvSpPr/>
          <p:nvPr/>
        </p:nvSpPr>
        <p:spPr>
          <a:xfrm>
            <a:off x="696687" y="3091336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Gestore </a:t>
            </a:r>
            <a:r>
              <a:rPr lang="it-IT" sz="800" dirty="0" smtClean="0">
                <a:solidFill>
                  <a:schemeClr val="tx1"/>
                </a:solidFill>
              </a:rPr>
              <a:t>disposizione  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696687" y="5273418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Gestore disposizione di </a:t>
            </a:r>
            <a:r>
              <a:rPr lang="it-IT" sz="800" dirty="0" smtClean="0">
                <a:solidFill>
                  <a:srgbClr val="002060"/>
                </a:solidFill>
              </a:rPr>
              <a:t>pagamento</a:t>
            </a:r>
          </a:p>
          <a:p>
            <a:r>
              <a:rPr lang="it-IT" sz="800" dirty="0" smtClean="0">
                <a:solidFill>
                  <a:srgbClr val="002060"/>
                </a:solidFill>
              </a:rPr>
              <a:t>MAECI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696687" y="4410356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Funzionario </a:t>
            </a:r>
            <a:r>
              <a:rPr lang="it-IT" sz="800" dirty="0" smtClean="0">
                <a:solidFill>
                  <a:srgbClr val="002060"/>
                </a:solidFill>
              </a:rPr>
              <a:t>delegato</a:t>
            </a:r>
          </a:p>
          <a:p>
            <a:r>
              <a:rPr lang="it-IT" sz="800" dirty="0" smtClean="0">
                <a:solidFill>
                  <a:srgbClr val="002060"/>
                </a:solidFill>
              </a:rPr>
              <a:t>MAECI</a:t>
            </a:r>
            <a:endParaRPr lang="it-IT" sz="800" dirty="0">
              <a:solidFill>
                <a:srgbClr val="002060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6D9967-ADB0-F049-B454-F268B4C37EC1}"/>
              </a:ext>
            </a:extLst>
          </p:cNvPr>
          <p:cNvCxnSpPr>
            <a:cxnSpLocks/>
            <a:stCxn id="14" idx="0"/>
            <a:endCxn id="47" idx="2"/>
          </p:cNvCxnSpPr>
          <p:nvPr/>
        </p:nvCxnSpPr>
        <p:spPr>
          <a:xfrm flipV="1">
            <a:off x="2767411" y="917116"/>
            <a:ext cx="0" cy="1335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D777B857-1DF7-B54D-AE64-90F49ABE9ACF}"/>
              </a:ext>
            </a:extLst>
          </p:cNvPr>
          <p:cNvCxnSpPr>
            <a:cxnSpLocks/>
            <a:stCxn id="50" idx="3"/>
            <a:endCxn id="53" idx="1"/>
          </p:cNvCxnSpPr>
          <p:nvPr/>
        </p:nvCxnSpPr>
        <p:spPr>
          <a:xfrm>
            <a:off x="4399890" y="3242609"/>
            <a:ext cx="221985" cy="11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:a16="http://schemas.microsoft.com/office/drawing/2014/main" id="{53A5A779-4EF5-8E4A-BD10-DA697AF45425}"/>
              </a:ext>
            </a:extLst>
          </p:cNvPr>
          <p:cNvCxnSpPr>
            <a:cxnSpLocks/>
            <a:stCxn id="54" idx="0"/>
            <a:endCxn id="56" idx="2"/>
          </p:cNvCxnSpPr>
          <p:nvPr/>
        </p:nvCxnSpPr>
        <p:spPr>
          <a:xfrm flipV="1">
            <a:off x="5865597" y="1694142"/>
            <a:ext cx="0" cy="93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8618152" y="5479151"/>
            <a:ext cx="610011" cy="7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709048" y="5074755"/>
            <a:ext cx="0" cy="193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</p:cNvCxnSpPr>
          <p:nvPr/>
        </p:nvCxnSpPr>
        <p:spPr>
          <a:xfrm flipV="1">
            <a:off x="9709048" y="3905420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11073787" y="4742653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8131858" y="3931547"/>
            <a:ext cx="0" cy="1398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>
            <a:extLst>
              <a:ext uri="{FF2B5EF4-FFF2-40B4-BE49-F238E27FC236}">
                <a16:creationId xmlns:a16="http://schemas.microsoft.com/office/drawing/2014/main" id="{88A502C0-FC54-D040-9B4B-3267C402E07F}"/>
              </a:ext>
            </a:extLst>
          </p:cNvPr>
          <p:cNvCxnSpPr>
            <a:cxnSpLocks/>
            <a:stCxn id="47" idx="3"/>
            <a:endCxn id="49" idx="0"/>
          </p:cNvCxnSpPr>
          <p:nvPr/>
        </p:nvCxnSpPr>
        <p:spPr>
          <a:xfrm>
            <a:off x="3253705" y="767594"/>
            <a:ext cx="659890" cy="6275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0B3CF2D0-D578-8445-A62D-C6C74DE3D58F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>
            <a:off x="3913595" y="1694142"/>
            <a:ext cx="1" cy="1398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4 76">
            <a:extLst>
              <a:ext uri="{FF2B5EF4-FFF2-40B4-BE49-F238E27FC236}">
                <a16:creationId xmlns:a16="http://schemas.microsoft.com/office/drawing/2014/main" id="{CA8E068A-EF27-2348-AA75-0AE0871F2DC0}"/>
              </a:ext>
            </a:extLst>
          </p:cNvPr>
          <p:cNvCxnSpPr>
            <a:cxnSpLocks/>
            <a:stCxn id="53" idx="3"/>
            <a:endCxn id="54" idx="2"/>
          </p:cNvCxnSpPr>
          <p:nvPr/>
        </p:nvCxnSpPr>
        <p:spPr>
          <a:xfrm flipV="1">
            <a:off x="5546073" y="2932150"/>
            <a:ext cx="319524" cy="3221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4 82">
            <a:extLst>
              <a:ext uri="{FF2B5EF4-FFF2-40B4-BE49-F238E27FC236}">
                <a16:creationId xmlns:a16="http://schemas.microsoft.com/office/drawing/2014/main" id="{D66C5271-80D8-3449-85EC-179DFFAD5BDF}"/>
              </a:ext>
            </a:extLst>
          </p:cNvPr>
          <p:cNvCxnSpPr>
            <a:cxnSpLocks/>
            <a:stCxn id="56" idx="0"/>
            <a:endCxn id="57" idx="1"/>
          </p:cNvCxnSpPr>
          <p:nvPr/>
        </p:nvCxnSpPr>
        <p:spPr>
          <a:xfrm rot="5400000" flipH="1" flipV="1">
            <a:off x="5794112" y="839079"/>
            <a:ext cx="627504" cy="4845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stCxn id="57" idx="2"/>
            <a:endCxn id="58" idx="0"/>
          </p:cNvCxnSpPr>
          <p:nvPr/>
        </p:nvCxnSpPr>
        <p:spPr>
          <a:xfrm>
            <a:off x="6891845" y="917116"/>
            <a:ext cx="0" cy="352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353829" y="3782025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374342" y="3782025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 rot="5400000">
            <a:off x="6515811" y="2410051"/>
            <a:ext cx="1454782" cy="5582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del MAECI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5</a:t>
            </a:fld>
            <a:endParaRPr lang="it-IT"/>
          </a:p>
        </p:txBody>
      </p:sp>
      <p:pic>
        <p:nvPicPr>
          <p:cNvPr id="76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1025" y="3045415"/>
            <a:ext cx="351790" cy="351790"/>
          </a:xfrm>
          <a:prstGeom prst="rect">
            <a:avLst/>
          </a:prstGeom>
        </p:spPr>
      </p:pic>
      <p:pic>
        <p:nvPicPr>
          <p:cNvPr id="78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0748" y="2609383"/>
            <a:ext cx="351790" cy="351790"/>
          </a:xfrm>
          <a:prstGeom prst="rect">
            <a:avLst/>
          </a:prstGeom>
        </p:spPr>
      </p:pic>
      <p:pic>
        <p:nvPicPr>
          <p:cNvPr id="7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586" y="2173468"/>
            <a:ext cx="351790" cy="351790"/>
          </a:xfrm>
          <a:prstGeom prst="rect">
            <a:avLst/>
          </a:prstGeom>
        </p:spPr>
      </p:pic>
      <p:sp>
        <p:nvSpPr>
          <p:cNvPr id="81" name="Rettangolo 80"/>
          <p:cNvSpPr/>
          <p:nvPr/>
        </p:nvSpPr>
        <p:spPr>
          <a:xfrm>
            <a:off x="302834" y="118148"/>
            <a:ext cx="11629506" cy="37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COMPLETO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er l’</a:t>
            </a:r>
            <a:r>
              <a:rPr lang="it-IT" sz="1200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. 2.1 Attrattività dei Borghi – Turismo delle Radici – trasferimento da MEF a MAECI 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2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6586" y="5237645"/>
            <a:ext cx="351790" cy="351790"/>
          </a:xfrm>
          <a:prstGeom prst="rect">
            <a:avLst/>
          </a:prstGeom>
        </p:spPr>
      </p:pic>
      <p:pic>
        <p:nvPicPr>
          <p:cNvPr id="84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4140" y="4373620"/>
            <a:ext cx="351790" cy="351790"/>
          </a:xfrm>
          <a:prstGeom prst="rect">
            <a:avLst/>
          </a:prstGeom>
        </p:spPr>
      </p:pic>
      <p:sp>
        <p:nvSpPr>
          <p:cNvPr id="63" name="Rettangolo arrotondato 62"/>
          <p:cNvSpPr/>
          <p:nvPr/>
        </p:nvSpPr>
        <p:spPr>
          <a:xfrm>
            <a:off x="9216594" y="4775711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</p:spTree>
    <p:extLst>
      <p:ext uri="{BB962C8B-B14F-4D97-AF65-F5344CB8AC3E}">
        <p14:creationId xmlns:p14="http://schemas.microsoft.com/office/powerpoint/2010/main" val="7974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rgbClr val="5B9BD5">
                    <a:lumMod val="50000"/>
                  </a:srgbClr>
                </a:solidFill>
              </a:rPr>
              <a:t>2.1</a:t>
            </a:r>
            <a:r>
              <a:rPr lang="it-IT" sz="1400" b="1" dirty="0">
                <a:solidFill>
                  <a:srgbClr val="5B9BD5">
                    <a:lumMod val="50000"/>
                  </a:srgbClr>
                </a:solidFill>
              </a:rPr>
              <a:t>: Attrattività dei borghi - 1020 mln</a:t>
            </a:r>
            <a:endParaRPr lang="it-IT" sz="140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PNRRM1C3I2.1P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40729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2" name="Rettangolo arrotondato 61"/>
          <p:cNvSpPr/>
          <p:nvPr/>
        </p:nvSpPr>
        <p:spPr>
          <a:xfrm>
            <a:off x="9041903" y="5218790"/>
            <a:ext cx="961769" cy="41711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96877"/>
            <a:ext cx="138058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MAECI</a:t>
            </a:r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1176" y="5379191"/>
            <a:ext cx="1823221" cy="2282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 pagamento 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– MAECI</a:t>
            </a:r>
            <a:endParaRPr lang="it-IT" sz="800" dirty="0">
              <a:solidFill>
                <a:srgbClr val="C00000"/>
              </a:solidFill>
            </a:endParaRP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D</a:t>
            </a:r>
            <a:r>
              <a:rPr lang="it-IT" sz="800" dirty="0" smtClean="0">
                <a:solidFill>
                  <a:schemeClr val="tx1"/>
                </a:solidFill>
              </a:rPr>
              <a:t>elegato –MAECI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stCxn id="62" idx="0"/>
            <a:endCxn id="63" idx="2"/>
          </p:cNvCxnSpPr>
          <p:nvPr/>
        </p:nvCxnSpPr>
        <p:spPr>
          <a:xfrm flipV="1">
            <a:off x="9522788" y="5134236"/>
            <a:ext cx="0" cy="84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MAECI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50</a:t>
            </a:fld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crea la disposizione di pagamento nei confronti della Contabilità </a:t>
            </a:r>
            <a:r>
              <a:rPr lang="it-IT" sz="1400" dirty="0"/>
              <a:t>Speciale </a:t>
            </a:r>
            <a:r>
              <a:rPr lang="it-IT" sz="1400" dirty="0" smtClean="0"/>
              <a:t>del MAECI e la Banca d’Italia provvede al trasferimento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 MAECI,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la quietanza sul sistema informativo </a:t>
            </a:r>
            <a:r>
              <a:rPr lang="it-IT" sz="1400" dirty="0"/>
              <a:t>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delle disposizioni di pagamento del </a:t>
            </a:r>
            <a:r>
              <a:rPr lang="it-IT" sz="1400" b="1" dirty="0">
                <a:solidFill>
                  <a:srgbClr val="C00000"/>
                </a:solidFill>
              </a:rPr>
              <a:t>Soggetto Attuatore </a:t>
            </a:r>
            <a:r>
              <a:rPr lang="it-IT" sz="1400" b="1" dirty="0" smtClean="0">
                <a:solidFill>
                  <a:srgbClr val="C00000"/>
                </a:solidFill>
              </a:rPr>
              <a:t>– MAECI  - </a:t>
            </a:r>
            <a:r>
              <a:rPr lang="it-IT" sz="1400" dirty="0" smtClean="0"/>
              <a:t>crea la disposizione di pagamento e inserisce i dati dei Soggetti Realizzatori.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MAECI </a:t>
            </a:r>
            <a:r>
              <a:rPr lang="it-IT" sz="1400" b="1" dirty="0" smtClean="0">
                <a:solidFill>
                  <a:srgbClr val="002060"/>
                </a:solidFill>
              </a:rPr>
              <a:t>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 MAECI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S</a:t>
            </a:r>
            <a:r>
              <a:rPr lang="it-IT" sz="1400" dirty="0" smtClean="0"/>
              <a:t>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rendicontazione e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5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2868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0110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Tutela e valorizzazione dell’architettura e del paesaggio rurale – 600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PNRRM1C3I2.2P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7384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670262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2306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6097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6884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30999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20" name="Rettangolo 19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2.2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Recupero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conservativo e funzionale –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590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31001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Regioni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103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Tutela e valorizzazione dell’architettura e del paesaggio rurale – 600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PNRRM1C3I2.2P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52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Connettore 2 31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79077" y="383207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Tutela e valorizzazione dell’architettura e del paesaggio rurale – 600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PNRRM1C3I2.2P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00020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4094002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</p:cNvCxnSpPr>
          <p:nvPr/>
        </p:nvCxnSpPr>
        <p:spPr>
          <a:xfrm>
            <a:off x="5563184" y="4182643"/>
            <a:ext cx="1430590" cy="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15541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454739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20" name="Rettangolo 19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2.2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Censimento e implementazione dei sistemi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informativi –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10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454741" y="3811427"/>
            <a:ext cx="2108443" cy="646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</a:t>
            </a:r>
            <a:r>
              <a:rPr lang="it-IT" sz="1200" i="1" dirty="0" smtClean="0">
                <a:solidFill>
                  <a:schemeClr val="tx1"/>
                </a:solidFill>
              </a:rPr>
              <a:t>VIII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22" name="Immagine 21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7067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2.2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Tutela e valorizzazione dell’architettura e del paesaggio rurale – 600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PNRRM1C3I2.2P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7143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96877"/>
            <a:ext cx="1772420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</a:t>
            </a:r>
            <a:r>
              <a:rPr lang="it-IT" sz="800" dirty="0">
                <a:solidFill>
                  <a:srgbClr val="002060"/>
                </a:solidFill>
              </a:rPr>
              <a:t>- Servizio VIII Segretariato Generale</a:t>
            </a: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39106" y="5343330"/>
            <a:ext cx="1695529" cy="2567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 pagamento – Soggetto </a:t>
            </a:r>
            <a:r>
              <a:rPr lang="it-IT" sz="800" dirty="0">
                <a:solidFill>
                  <a:srgbClr val="C00000"/>
                </a:solidFill>
              </a:rPr>
              <a:t>A</a:t>
            </a:r>
            <a:r>
              <a:rPr lang="it-IT" sz="800" dirty="0" smtClean="0">
                <a:solidFill>
                  <a:srgbClr val="C00000"/>
                </a:solidFill>
              </a:rPr>
              <a:t>ttuatore – </a:t>
            </a:r>
            <a:r>
              <a:rPr lang="it-IT" sz="800" dirty="0">
                <a:solidFill>
                  <a:srgbClr val="C00000"/>
                </a:solidFill>
              </a:rPr>
              <a:t>Servizio VIII Segretariato Generale</a:t>
            </a: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stCxn id="62" idx="0"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</p:cNvCxnSpPr>
          <p:nvPr/>
        </p:nvCxnSpPr>
        <p:spPr>
          <a:xfrm>
            <a:off x="6696678" y="339429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6285</a:t>
            </a: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54</a:t>
            </a:fld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La Banca d’Italia effettua il versamento sulla Contabilità Speciale 6285 su richiesta dell’Unità di Missione</a:t>
            </a:r>
            <a:r>
              <a:rPr lang="it-IT" sz="1400" dirty="0" smtClean="0"/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</a:t>
            </a:r>
            <a:r>
              <a:rPr lang="it-IT" sz="1400" b="1" dirty="0"/>
              <a:t>Funzionario Delegato dell’unità di Missione </a:t>
            </a:r>
            <a:r>
              <a:rPr lang="it-IT" sz="1400" b="1" dirty="0" err="1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delle Disposizioni di pagamento del </a:t>
            </a:r>
            <a:r>
              <a:rPr lang="it-IT" sz="1400" b="1" dirty="0">
                <a:solidFill>
                  <a:srgbClr val="C00000"/>
                </a:solidFill>
              </a:rPr>
              <a:t>Soggetto Attuatore </a:t>
            </a:r>
            <a:r>
              <a:rPr lang="it-IT" sz="1400" b="1" dirty="0" smtClean="0">
                <a:solidFill>
                  <a:srgbClr val="C00000"/>
                </a:solidFill>
              </a:rPr>
              <a:t>– </a:t>
            </a:r>
            <a:r>
              <a:rPr lang="it-IT" sz="1400" b="1" dirty="0">
                <a:solidFill>
                  <a:srgbClr val="C00000"/>
                </a:solidFill>
              </a:rPr>
              <a:t>Servizio VIII Segretariato Generale </a:t>
            </a:r>
            <a:r>
              <a:rPr lang="it-IT" sz="1400" b="1" dirty="0" err="1" smtClean="0">
                <a:solidFill>
                  <a:srgbClr val="C00000"/>
                </a:solidFill>
              </a:rPr>
              <a:t>MiC</a:t>
            </a:r>
            <a:r>
              <a:rPr lang="it-IT" sz="1400" b="1" dirty="0" smtClean="0">
                <a:solidFill>
                  <a:srgbClr val="C00000"/>
                </a:solidFill>
              </a:rPr>
              <a:t> - </a:t>
            </a:r>
            <a:r>
              <a:rPr lang="it-IT" sz="1400" dirty="0" smtClean="0"/>
              <a:t>crea la Disposizione di pagamento e inserisce i dati dei soggetti realizzatori.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rgbClr val="002060"/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rgbClr val="002060"/>
                </a:solidFill>
              </a:rPr>
              <a:t>della Struttura Attuatrice – </a:t>
            </a:r>
            <a:r>
              <a:rPr lang="it-IT" sz="1400" b="1" dirty="0">
                <a:solidFill>
                  <a:srgbClr val="002060"/>
                </a:solidFill>
              </a:rPr>
              <a:t>Servizio VIII Segretariato </a:t>
            </a:r>
            <a:r>
              <a:rPr lang="it-IT" sz="1400" b="1" dirty="0" smtClean="0">
                <a:solidFill>
                  <a:srgbClr val="002060"/>
                </a:solidFill>
              </a:rPr>
              <a:t>Generale </a:t>
            </a:r>
            <a:r>
              <a:rPr lang="it-IT" sz="1400" b="1" dirty="0" err="1" smtClean="0">
                <a:solidFill>
                  <a:srgbClr val="002060"/>
                </a:solidFill>
              </a:rPr>
              <a:t>MiC</a:t>
            </a:r>
            <a:r>
              <a:rPr lang="it-IT" sz="1400" b="1" dirty="0" smtClean="0">
                <a:solidFill>
                  <a:srgbClr val="002060"/>
                </a:solidFill>
              </a:rPr>
              <a:t> - </a:t>
            </a:r>
            <a:r>
              <a:rPr lang="it-IT" sz="1400" dirty="0"/>
              <a:t>provvede alla verifica di tutti i dati inseriti e, in caso di esito positivo, firma la Disposizione di Pagamento.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/>
              <a:t>Funzionario Delegato dell’unità di Missione </a:t>
            </a:r>
            <a:r>
              <a:rPr lang="it-IT" sz="1400" b="1" dirty="0" err="1"/>
              <a:t>MiC</a:t>
            </a:r>
            <a:r>
              <a:rPr lang="it-IT" sz="1400" b="1" dirty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di </a:t>
            </a:r>
            <a:r>
              <a:rPr lang="it-IT" sz="1400" dirty="0" smtClean="0"/>
              <a:t>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struttura attuatrice,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310487"/>
            <a:ext cx="351790" cy="351790"/>
          </a:xfrm>
          <a:prstGeom prst="rect">
            <a:avLst/>
          </a:prstGeom>
        </p:spPr>
      </p:pic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tangolo arrotondato 61"/>
          <p:cNvSpPr/>
          <p:nvPr/>
        </p:nvSpPr>
        <p:spPr>
          <a:xfrm>
            <a:off x="9041903" y="5310487"/>
            <a:ext cx="961769" cy="325417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dei 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63506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35929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Programmi per la valorizzare l’identità dei luoghi: parchi e giardini storici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PNRRM1C3I2.3P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65824" y="3907198"/>
            <a:ext cx="2108443" cy="724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dirty="0">
                <a:solidFill>
                  <a:schemeClr val="tx1"/>
                </a:solidFill>
              </a:rPr>
              <a:t>Segretariati regionali/Istituti autonomi/Direzione </a:t>
            </a:r>
            <a:r>
              <a:rPr lang="it-IT" sz="1200" dirty="0" smtClean="0">
                <a:solidFill>
                  <a:schemeClr val="tx1"/>
                </a:solidFill>
              </a:rPr>
              <a:t>Regionali </a:t>
            </a:r>
            <a:r>
              <a:rPr lang="it-IT" sz="1200" dirty="0">
                <a:solidFill>
                  <a:schemeClr val="tx1"/>
                </a:solidFill>
              </a:rPr>
              <a:t>Musei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08666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66595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95801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803668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2.3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Parchi e giardini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- Assegnazione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diretta – 100 mln</a:t>
            </a: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6117638" y="4631841"/>
            <a:ext cx="2408" cy="62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053950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663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Programmi per la valorizzare l’identità dei luoghi: parchi e giardini storici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PNRRM1C3I2.3P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56</a:t>
            </a:fld>
            <a:endParaRPr lang="it-IT" dirty="0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8138200" y="4714688"/>
            <a:ext cx="1130398" cy="221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6" name="Connettore 2 75"/>
          <p:cNvCxnSpPr/>
          <p:nvPr/>
        </p:nvCxnSpPr>
        <p:spPr>
          <a:xfrm>
            <a:off x="8138200" y="4553335"/>
            <a:ext cx="1115864" cy="1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8" name="Connettore 2 77"/>
          <p:cNvCxnSpPr/>
          <p:nvPr/>
        </p:nvCxnSpPr>
        <p:spPr>
          <a:xfrm flipH="1">
            <a:off x="8223265" y="4318453"/>
            <a:ext cx="1267868" cy="1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62" name="Rettangolo 61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0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1126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Programmi per la valorizzare l’identità dei luoghi: parchi e giardini storici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PNRRM1C3I2.3P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13581" y="3811428"/>
            <a:ext cx="2108443" cy="8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Proprietari/Possessori/Detentori/Gestori </a:t>
            </a:r>
            <a:r>
              <a:rPr lang="it-IT" sz="1200" i="1" dirty="0">
                <a:solidFill>
                  <a:schemeClr val="tx1"/>
                </a:solidFill>
              </a:rPr>
              <a:t>del </a:t>
            </a:r>
            <a:r>
              <a:rPr lang="it-IT" sz="1200" i="1" dirty="0" smtClean="0">
                <a:solidFill>
                  <a:schemeClr val="tx1"/>
                </a:solidFill>
              </a:rPr>
              <a:t>Parco Pubblici e Privati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56423" y="3400020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0564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4355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5142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2.3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Parchi e giardini selezionati con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bando –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190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6065395" y="4631842"/>
            <a:ext cx="2408" cy="626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021894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8368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527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Programmi per la valorizzare l’identità dei luoghi: parchi e giardini storici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PNRRM1C3I2.3P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58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tangolo 47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6" name="Connettore 4 65"/>
          <p:cNvCxnSpPr>
            <a:stCxn id="83" idx="2"/>
            <a:endCxn id="77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ttangolo 73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6" name="Connettore 2 75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ttangolo 76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78" name="Connettore 2 77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79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1" name="Connettore 2 80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tangolo 82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62" name="Rettangolo 61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Programmi per la valorizzare l’identità dei luoghi: parchi e giardini storici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PNRRM1C3I2.3P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3454741" y="3811428"/>
            <a:ext cx="2108443" cy="820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00020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endCxn id="61" idx="1"/>
          </p:cNvCxnSpPr>
          <p:nvPr/>
        </p:nvCxnSpPr>
        <p:spPr>
          <a:xfrm>
            <a:off x="5554871" y="2842421"/>
            <a:ext cx="1472154" cy="3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58946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4" name="Connettore 2 63"/>
          <p:cNvCxnSpPr>
            <a:stCxn id="46" idx="3"/>
            <a:endCxn id="65" idx="1"/>
          </p:cNvCxnSpPr>
          <p:nvPr/>
        </p:nvCxnSpPr>
        <p:spPr>
          <a:xfrm>
            <a:off x="5563184" y="4221635"/>
            <a:ext cx="1433359" cy="1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6996543" y="3976504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Gestore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16200000">
            <a:off x="-1563141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2.3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Censimento dei parchi e giardini storici – 4 mln e formazione «Giardinieri d’arte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» – 6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4506555" y="4631842"/>
            <a:ext cx="2408" cy="626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3463054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pic>
        <p:nvPicPr>
          <p:cNvPr id="23" name="Immagine 22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1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838201" y="5030587"/>
            <a:ext cx="10658301" cy="9538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838201" y="2984269"/>
            <a:ext cx="10658302" cy="17622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838200" y="1053154"/>
            <a:ext cx="10658302" cy="1606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997C3-7AA2-0549-946B-2C5E220F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092"/>
            <a:ext cx="10658302" cy="4023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b="1" dirty="0"/>
              <a:t>Gestore della </a:t>
            </a:r>
            <a:r>
              <a:rPr lang="it-IT" sz="1300" b="1" dirty="0" smtClean="0"/>
              <a:t>richiesta </a:t>
            </a:r>
            <a:r>
              <a:rPr lang="it-IT" sz="1300" b="1" dirty="0"/>
              <a:t>di </a:t>
            </a:r>
            <a:r>
              <a:rPr lang="it-IT" sz="1300" b="1" dirty="0" smtClean="0"/>
              <a:t>erogazione dell’Unità di Missione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/>
              <a:t>provvede ad effettuare </a:t>
            </a:r>
            <a:r>
              <a:rPr lang="it-IT" sz="1300" dirty="0" smtClean="0"/>
              <a:t>le </a:t>
            </a:r>
            <a:r>
              <a:rPr lang="it-IT" sz="1300" dirty="0"/>
              <a:t>richieste di erogazione a vario titolo (anticipazione, rimborso, saldo) al Servizio Centrale per il </a:t>
            </a:r>
            <a:r>
              <a:rPr lang="it-IT" sz="1300" dirty="0" smtClean="0"/>
              <a:t>PNRR - </a:t>
            </a:r>
            <a:r>
              <a:rPr lang="it-IT" sz="1300" dirty="0"/>
              <a:t>Ufficio VI, il </a:t>
            </a:r>
            <a:r>
              <a:rPr lang="it-IT" sz="1300" dirty="0" smtClean="0"/>
              <a:t>quale, </a:t>
            </a:r>
            <a:r>
              <a:rPr lang="it-IT" sz="1300" dirty="0"/>
              <a:t>approvando la richiesta di </a:t>
            </a:r>
            <a:r>
              <a:rPr lang="it-IT" sz="1300" dirty="0" smtClean="0"/>
              <a:t>erogazione, crea </a:t>
            </a:r>
            <a:r>
              <a:rPr lang="it-IT" sz="1300" dirty="0"/>
              <a:t>nel Sistema informativo, un accantonamento di risorse a disposizione dell’Amministrazione titolare. 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Gestore delle disposizione di pagamento </a:t>
            </a:r>
            <a:r>
              <a:rPr lang="it-IT" sz="1300" b="1" dirty="0" smtClean="0"/>
              <a:t>dell’Unità </a:t>
            </a:r>
            <a:r>
              <a:rPr lang="it-IT" sz="1300" b="1" dirty="0"/>
              <a:t>di </a:t>
            </a:r>
            <a:r>
              <a:rPr lang="it-IT" sz="1300" b="1" dirty="0" smtClean="0"/>
              <a:t>Missione </a:t>
            </a:r>
            <a:r>
              <a:rPr lang="it-IT" sz="1300" b="1" dirty="0" err="1" smtClean="0"/>
              <a:t>MiC</a:t>
            </a:r>
            <a:r>
              <a:rPr lang="it-IT" sz="1300" dirty="0" smtClean="0"/>
              <a:t> crea </a:t>
            </a:r>
            <a:r>
              <a:rPr lang="it-IT" sz="1300" dirty="0"/>
              <a:t>la </a:t>
            </a:r>
            <a:r>
              <a:rPr lang="it-IT" sz="1300" dirty="0" smtClean="0"/>
              <a:t>disposizione </a:t>
            </a:r>
            <a:r>
              <a:rPr lang="it-IT" sz="1300" dirty="0"/>
              <a:t>di </a:t>
            </a:r>
            <a:r>
              <a:rPr lang="it-IT" sz="1300" dirty="0" smtClean="0"/>
              <a:t>pagamento </a:t>
            </a:r>
            <a:r>
              <a:rPr lang="it-IT" sz="1300" dirty="0"/>
              <a:t>inserendo tutte le informazioni necessarie </a:t>
            </a:r>
            <a:r>
              <a:rPr lang="it-IT" sz="1300" dirty="0" smtClean="0"/>
              <a:t>al trasferimento delle </a:t>
            </a:r>
            <a:r>
              <a:rPr lang="it-IT" sz="1300" dirty="0"/>
              <a:t>risorse sulla Contabilità </a:t>
            </a:r>
            <a:r>
              <a:rPr lang="it-IT" sz="1300" dirty="0" smtClean="0"/>
              <a:t>Speciale del MAECI per i singoli investimenti.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Firmatario della disposizione di pagamento dell’Unità di </a:t>
            </a:r>
            <a:r>
              <a:rPr lang="it-IT" sz="1300" b="1" dirty="0" smtClean="0"/>
              <a:t>Missione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 smtClean="0"/>
              <a:t>firma e il </a:t>
            </a:r>
            <a:r>
              <a:rPr lang="it-IT" sz="1300" dirty="0"/>
              <a:t>sistema </a:t>
            </a:r>
            <a:r>
              <a:rPr lang="it-IT" sz="1300" dirty="0" smtClean="0"/>
              <a:t>informativo crea </a:t>
            </a:r>
            <a:r>
              <a:rPr lang="it-IT" sz="1300" dirty="0"/>
              <a:t>uno o più ordini di prelevamento fondi, che saranno successivamente firmati </a:t>
            </a:r>
            <a:r>
              <a:rPr lang="it-IT" sz="1300" dirty="0" smtClean="0"/>
              <a:t>dal </a:t>
            </a:r>
            <a:r>
              <a:rPr lang="it-IT" sz="1300" dirty="0"/>
              <a:t>Servizio Centrale per il </a:t>
            </a:r>
            <a:r>
              <a:rPr lang="it-IT" sz="1300" dirty="0" smtClean="0"/>
              <a:t>PNRR - </a:t>
            </a:r>
            <a:r>
              <a:rPr lang="it-IT" sz="1300" dirty="0"/>
              <a:t>Ufficio VI</a:t>
            </a:r>
            <a:r>
              <a:rPr lang="it-IT" sz="1300" dirty="0" smtClean="0"/>
              <a:t>.</a:t>
            </a:r>
          </a:p>
          <a:p>
            <a:pPr marL="0" indent="0" algn="just">
              <a:buNone/>
            </a:pPr>
            <a:r>
              <a:rPr lang="it-IT" sz="1300" dirty="0" smtClean="0"/>
              <a:t>La </a:t>
            </a:r>
            <a:r>
              <a:rPr lang="it-IT" sz="1300" dirty="0"/>
              <a:t>Banca d’Italia </a:t>
            </a:r>
            <a:r>
              <a:rPr lang="it-IT" sz="1300" dirty="0" smtClean="0"/>
              <a:t>effettua </a:t>
            </a:r>
            <a:r>
              <a:rPr lang="it-IT" sz="1300" dirty="0"/>
              <a:t>il versamento </a:t>
            </a:r>
            <a:r>
              <a:rPr lang="it-IT" sz="1300" dirty="0" smtClean="0"/>
              <a:t>sulla </a:t>
            </a:r>
            <a:r>
              <a:rPr lang="it-IT" sz="1300" dirty="0"/>
              <a:t>Contabilità </a:t>
            </a:r>
            <a:r>
              <a:rPr lang="it-IT" sz="1300" dirty="0" smtClean="0"/>
              <a:t>Speciale del MAECI.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Funzionario </a:t>
            </a:r>
            <a:r>
              <a:rPr lang="it-IT" sz="1300" b="1" dirty="0" smtClean="0"/>
              <a:t>Delegato del MAECI, </a:t>
            </a:r>
            <a:r>
              <a:rPr lang="it-IT" sz="1300" dirty="0"/>
              <a:t>incaricato di gestire i fondi versati nella predetta Contabilità </a:t>
            </a:r>
            <a:r>
              <a:rPr lang="it-IT" sz="1300" dirty="0" smtClean="0"/>
              <a:t>Speciale,</a:t>
            </a:r>
            <a:r>
              <a:rPr lang="it-IT" sz="1300" b="1" dirty="0" smtClean="0"/>
              <a:t> </a:t>
            </a:r>
            <a:r>
              <a:rPr lang="it-IT" sz="1300" dirty="0" smtClean="0"/>
              <a:t>ricevute </a:t>
            </a:r>
            <a:r>
              <a:rPr lang="it-IT" sz="1300" dirty="0"/>
              <a:t>le </a:t>
            </a:r>
            <a:r>
              <a:rPr lang="it-IT" sz="1300" dirty="0" smtClean="0"/>
              <a:t>risorse, provvede </a:t>
            </a:r>
            <a:r>
              <a:rPr lang="it-IT" sz="1300" dirty="0"/>
              <a:t>a dettagliare la quietanza sul sistema informativo creando così una task di accantonamento delle </a:t>
            </a:r>
            <a:r>
              <a:rPr lang="it-IT" sz="1300" dirty="0" smtClean="0"/>
              <a:t>risorse.</a:t>
            </a:r>
          </a:p>
          <a:p>
            <a:pPr marL="0" indent="0" algn="just">
              <a:buNone/>
            </a:pPr>
            <a:r>
              <a:rPr lang="it-IT" sz="1300" dirty="0"/>
              <a:t>I</a:t>
            </a:r>
            <a:r>
              <a:rPr lang="it-IT" sz="1300" dirty="0" smtClean="0"/>
              <a:t>l </a:t>
            </a:r>
            <a:r>
              <a:rPr lang="it-IT" sz="1300" b="1" dirty="0" smtClean="0"/>
              <a:t>Gestore </a:t>
            </a:r>
            <a:r>
              <a:rPr lang="it-IT" sz="1300" b="1" dirty="0"/>
              <a:t>delle </a:t>
            </a:r>
            <a:r>
              <a:rPr lang="it-IT" sz="1300" b="1" dirty="0" smtClean="0"/>
              <a:t>disposizioni </a:t>
            </a:r>
            <a:r>
              <a:rPr lang="it-IT" sz="1300" b="1" dirty="0"/>
              <a:t>di </a:t>
            </a:r>
            <a:r>
              <a:rPr lang="it-IT" sz="1300" b="1" dirty="0" smtClean="0"/>
              <a:t>pagamento del MAECI </a:t>
            </a:r>
            <a:r>
              <a:rPr lang="it-IT" sz="1300" dirty="0" smtClean="0"/>
              <a:t>provvederà </a:t>
            </a:r>
            <a:r>
              <a:rPr lang="it-IT" sz="1300" dirty="0"/>
              <a:t>a sua volta alla creazione della </a:t>
            </a:r>
            <a:r>
              <a:rPr lang="it-IT" sz="1300" dirty="0" smtClean="0"/>
              <a:t>disposizione </a:t>
            </a:r>
            <a:r>
              <a:rPr lang="it-IT" sz="1300" dirty="0"/>
              <a:t>di pagamento e all’inserimento dei dati </a:t>
            </a:r>
            <a:r>
              <a:rPr lang="it-IT" sz="1300" dirty="0" smtClean="0"/>
              <a:t>dei destinatari del trasferimento fondi (Soggetti Attuatori o Soggetti Realizzatori in base a quanto previsto dal circuito finanziario specifico della singola Misura).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b="1" dirty="0"/>
              <a:t>Firmatario della disposizione di </a:t>
            </a:r>
            <a:r>
              <a:rPr lang="it-IT" sz="1300" b="1" dirty="0" smtClean="0"/>
              <a:t>pagamento del MAECI </a:t>
            </a:r>
            <a:r>
              <a:rPr lang="it-IT" sz="1300" dirty="0" smtClean="0"/>
              <a:t>provvede </a:t>
            </a:r>
            <a:r>
              <a:rPr lang="it-IT" sz="1300" dirty="0"/>
              <a:t>alla verifica di tutti i dati inseriti e, in caso di esito positivo, </a:t>
            </a:r>
            <a:r>
              <a:rPr lang="it-IT" sz="1300" dirty="0" smtClean="0"/>
              <a:t>firma la </a:t>
            </a:r>
            <a:r>
              <a:rPr lang="it-IT" sz="1300" dirty="0"/>
              <a:t>Disposizione di Pagamento.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Funzionario </a:t>
            </a:r>
            <a:r>
              <a:rPr lang="it-IT" sz="1300" b="1" dirty="0" smtClean="0"/>
              <a:t>Delegato del MAECI</a:t>
            </a:r>
            <a:r>
              <a:rPr lang="it-IT" sz="1300" dirty="0" smtClean="0"/>
              <a:t>, firma gli ordini di prelevamento fondi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 smtClean="0"/>
              <a:t>La </a:t>
            </a:r>
            <a:r>
              <a:rPr lang="it-IT" sz="1300" dirty="0"/>
              <a:t>Banca di Italia </a:t>
            </a:r>
            <a:r>
              <a:rPr lang="it-IT" sz="1300" dirty="0" smtClean="0"/>
              <a:t>effettua il versamento.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Soggetto Attuatore </a:t>
            </a:r>
            <a:r>
              <a:rPr lang="it-IT" sz="1300" dirty="0" smtClean="0"/>
              <a:t>paga </a:t>
            </a:r>
            <a:r>
              <a:rPr lang="it-IT" sz="1300" dirty="0"/>
              <a:t>i </a:t>
            </a:r>
            <a:r>
              <a:rPr lang="it-IT" sz="1300" dirty="0" smtClean="0"/>
              <a:t>Soggetti Realizzatori </a:t>
            </a:r>
            <a:r>
              <a:rPr lang="it-IT" sz="1300" dirty="0"/>
              <a:t>e </a:t>
            </a:r>
            <a:r>
              <a:rPr lang="it-IT" sz="1300" dirty="0" smtClean="0"/>
              <a:t>carica </a:t>
            </a:r>
            <a:r>
              <a:rPr lang="it-IT" sz="1300" dirty="0"/>
              <a:t>la documentazione su </a:t>
            </a:r>
            <a:r>
              <a:rPr lang="it-IT" sz="1300" dirty="0" err="1" smtClean="0"/>
              <a:t>ReGiS</a:t>
            </a:r>
            <a:r>
              <a:rPr lang="it-IT" sz="1300" dirty="0" smtClean="0"/>
              <a:t>.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La </a:t>
            </a:r>
            <a:r>
              <a:rPr lang="it-IT" sz="1300" b="1" dirty="0"/>
              <a:t>Struttura Attuatrice</a:t>
            </a:r>
            <a:r>
              <a:rPr lang="it-IT" sz="1300" dirty="0"/>
              <a:t>, verificata la documentazione su </a:t>
            </a:r>
            <a:r>
              <a:rPr lang="it-IT" sz="1300" dirty="0" err="1" smtClean="0"/>
              <a:t>ReGiS</a:t>
            </a:r>
            <a:r>
              <a:rPr lang="it-IT" sz="1300" dirty="0" smtClean="0"/>
              <a:t>, </a:t>
            </a:r>
            <a:r>
              <a:rPr lang="it-IT" sz="1300" dirty="0"/>
              <a:t>rendiconta la spesa e procede con la richiesta di rimborso all’Unità di Missione</a:t>
            </a:r>
          </a:p>
          <a:p>
            <a:pPr marL="0" indent="0" algn="just">
              <a:buNone/>
            </a:pPr>
            <a:r>
              <a:rPr lang="it-IT" sz="1300" dirty="0"/>
              <a:t>L’</a:t>
            </a:r>
            <a:r>
              <a:rPr lang="it-IT" sz="1300" b="1" dirty="0"/>
              <a:t>Unità di Missione </a:t>
            </a:r>
            <a:r>
              <a:rPr lang="it-IT" sz="1300" dirty="0"/>
              <a:t>inoltra la richiesta di pagamento al Servizio centrale per il PNRR</a:t>
            </a:r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</p:txBody>
      </p:sp>
      <p:cxnSp>
        <p:nvCxnSpPr>
          <p:cNvPr id="4" name="Connettore diritto 8">
            <a:extLst>
              <a:ext uri="{FF2B5EF4-FFF2-40B4-BE49-F238E27FC236}">
                <a16:creationId xmlns:a16="http://schemas.microsoft.com/office/drawing/2014/main" id="{CB12C312-80F7-2647-814A-2639F912187E}"/>
              </a:ext>
            </a:extLst>
          </p:cNvPr>
          <p:cNvCxnSpPr/>
          <p:nvPr/>
        </p:nvCxnSpPr>
        <p:spPr>
          <a:xfrm flipV="1">
            <a:off x="281247" y="752583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C:\Users\francazi\Downloads\MiC_logo_esteso_BLU.png">
            <a:extLst>
              <a:ext uri="{FF2B5EF4-FFF2-40B4-BE49-F238E27FC236}">
                <a16:creationId xmlns:a16="http://schemas.microsoft.com/office/drawing/2014/main" id="{C72D1CAA-D629-E148-A399-91AA100949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6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02834" y="217904"/>
            <a:ext cx="11629506" cy="37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COMPLETO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er l’</a:t>
            </a:r>
            <a:r>
              <a:rPr lang="it-IT" sz="1200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. 2.1 Attrattività dei borghi – Turismo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delle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Radici –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trasferimento da MEF a MAECI 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2.3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Programmi per la valorizzare l’identità dei luoghi: parchi e giardini storici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PNRRM1C3I2.3P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62470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83519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32616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2" y="4769982"/>
            <a:ext cx="1664058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</a:t>
            </a:r>
            <a:r>
              <a:rPr lang="it-IT" sz="800" dirty="0">
                <a:solidFill>
                  <a:srgbClr val="002060"/>
                </a:solidFill>
              </a:rPr>
              <a:t>- Servizio VIII Segretariato Generale</a:t>
            </a: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30141" y="5326397"/>
            <a:ext cx="2067249" cy="2282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C00000"/>
                </a:solidFill>
              </a:rPr>
              <a:t>Gestore disposizione di pagamento – soggetto attuatore – </a:t>
            </a:r>
            <a:r>
              <a:rPr lang="it-IT" sz="800" dirty="0" err="1">
                <a:solidFill>
                  <a:srgbClr val="C00000"/>
                </a:solidFill>
              </a:rPr>
              <a:t>MiC</a:t>
            </a:r>
            <a:r>
              <a:rPr lang="it-IT" sz="800" dirty="0">
                <a:solidFill>
                  <a:srgbClr val="C00000"/>
                </a:solidFill>
              </a:rPr>
              <a:t> – Segretariato Generale – Servizio VIII</a:t>
            </a: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stCxn id="62" idx="0"/>
            <a:endCxn id="63" idx="2"/>
          </p:cNvCxnSpPr>
          <p:nvPr/>
        </p:nvCxnSpPr>
        <p:spPr>
          <a:xfrm flipV="1">
            <a:off x="9522788" y="5134236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43015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</a:t>
            </a:r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contabilità speciale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60</a:t>
            </a:fld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La Banca d’Italia effettua il versamento sulla Contabilità Speciale 6285 su richiesta dell’Unità di Missione</a:t>
            </a:r>
            <a:r>
              <a:rPr lang="it-IT" sz="1400" dirty="0" smtClean="0"/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</a:t>
            </a:r>
            <a:r>
              <a:rPr lang="it-IT" sz="1400" b="1" dirty="0"/>
              <a:t>Funzionario Delegato dell’unità di Missione </a:t>
            </a:r>
            <a:r>
              <a:rPr lang="it-IT" sz="1400" b="1" dirty="0" err="1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delle Disposizioni di pagamento del </a:t>
            </a:r>
            <a:r>
              <a:rPr lang="it-IT" sz="1400" b="1" dirty="0">
                <a:solidFill>
                  <a:srgbClr val="C00000"/>
                </a:solidFill>
              </a:rPr>
              <a:t>Soggetto Attuatore </a:t>
            </a:r>
            <a:r>
              <a:rPr lang="it-IT" sz="1400" b="1" dirty="0" smtClean="0">
                <a:solidFill>
                  <a:srgbClr val="C00000"/>
                </a:solidFill>
              </a:rPr>
              <a:t>– </a:t>
            </a:r>
            <a:r>
              <a:rPr lang="it-IT" sz="1400" b="1" dirty="0">
                <a:solidFill>
                  <a:srgbClr val="C00000"/>
                </a:solidFill>
              </a:rPr>
              <a:t>Servizio VIII </a:t>
            </a:r>
            <a:r>
              <a:rPr lang="it-IT" sz="1400" b="1" dirty="0" smtClean="0">
                <a:solidFill>
                  <a:srgbClr val="C00000"/>
                </a:solidFill>
              </a:rPr>
              <a:t>Segretariato Generale </a:t>
            </a:r>
            <a:r>
              <a:rPr lang="it-IT" sz="1400" b="1" dirty="0" err="1" smtClean="0">
                <a:solidFill>
                  <a:srgbClr val="C00000"/>
                </a:solidFill>
              </a:rPr>
              <a:t>MiC</a:t>
            </a:r>
            <a:r>
              <a:rPr lang="it-IT" sz="1400" b="1" dirty="0" smtClean="0">
                <a:solidFill>
                  <a:srgbClr val="C00000"/>
                </a:solidFill>
              </a:rPr>
              <a:t> – </a:t>
            </a:r>
            <a:r>
              <a:rPr lang="it-IT" sz="1400" dirty="0" smtClean="0"/>
              <a:t>crea la Disposizione di pagamento e inserisce dei dati dei Soggetti </a:t>
            </a:r>
            <a:r>
              <a:rPr lang="it-IT" sz="1400" dirty="0"/>
              <a:t>R</a:t>
            </a:r>
            <a:r>
              <a:rPr lang="it-IT" sz="1400" dirty="0" smtClean="0"/>
              <a:t>ealizzatori.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– </a:t>
            </a:r>
            <a:r>
              <a:rPr lang="it-IT" sz="1400" b="1" dirty="0">
                <a:solidFill>
                  <a:srgbClr val="002060"/>
                </a:solidFill>
              </a:rPr>
              <a:t>Servizio VIII Segretariato Generale </a:t>
            </a:r>
            <a:r>
              <a:rPr lang="it-IT" sz="1400" b="1" dirty="0" err="1" smtClean="0">
                <a:solidFill>
                  <a:srgbClr val="002060"/>
                </a:solidFill>
              </a:rPr>
              <a:t>MiC</a:t>
            </a:r>
            <a:r>
              <a:rPr lang="it-IT" sz="1400" b="1" dirty="0" smtClean="0">
                <a:solidFill>
                  <a:srgbClr val="002060"/>
                </a:solidFill>
              </a:rPr>
              <a:t>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Disposizione di Pagamento.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/>
              <a:t>Funzionario Delegato dell’unità di Missione </a:t>
            </a:r>
            <a:r>
              <a:rPr lang="it-IT" sz="1400" b="1" dirty="0" err="1"/>
              <a:t>MiC</a:t>
            </a:r>
            <a:r>
              <a:rPr lang="it-IT" sz="1400" b="1" dirty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dirty="0"/>
              <a:t>Banca di </a:t>
            </a:r>
            <a:r>
              <a:rPr lang="it-IT" sz="1400" dirty="0" smtClean="0"/>
              <a:t>Italia effettua </a:t>
            </a:r>
            <a:r>
              <a:rPr lang="it-IT" sz="1400" dirty="0"/>
              <a:t>il pagamento ai </a:t>
            </a:r>
            <a:r>
              <a:rPr lang="it-IT" sz="1400" dirty="0" smtClean="0"/>
              <a:t>soggetti realizzatori.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59685"/>
            <a:ext cx="351790" cy="351790"/>
          </a:xfrm>
          <a:prstGeom prst="rect">
            <a:avLst/>
          </a:prstGeom>
        </p:spPr>
      </p:pic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ttangolo arrotondato 61"/>
          <p:cNvSpPr/>
          <p:nvPr/>
        </p:nvSpPr>
        <p:spPr>
          <a:xfrm>
            <a:off x="9041903" y="5292034"/>
            <a:ext cx="961769" cy="367471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dei 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11265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4983688" y="2516988"/>
            <a:ext cx="2130025" cy="581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Sicurezza del Patrimonio </a:t>
            </a:r>
            <a:r>
              <a:rPr lang="it-IT" sz="1200" i="1" dirty="0" smtClean="0">
                <a:solidFill>
                  <a:schemeClr val="tx1"/>
                </a:solidFill>
              </a:rPr>
              <a:t>Culturale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 smtClean="0">
                <a:solidFill>
                  <a:schemeClr val="accent1">
                    <a:lumMod val="50000"/>
                  </a:schemeClr>
                </a:solidFill>
              </a:rPr>
              <a:t>MiC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2.4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: Sicurezza sismica nei luoghi di culto, restauro del patrimonio culturale del Fondo Edifici di Culto (FEC) </a:t>
            </a:r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siti di ricovero per le opere d’arte (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Art)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– 800 mln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PNRRM1C3I2.4P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13583" y="3907198"/>
            <a:ext cx="2108443" cy="724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Sicurezza del Patrimonio Culturale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56425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05644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43560" y="1890572"/>
            <a:ext cx="5141" cy="62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51427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16200000">
            <a:off x="-1538203" y="3208368"/>
            <a:ext cx="5054142" cy="848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2.4</a:t>
            </a:r>
          </a:p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Sicurezza sismica nei luoghi di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culto - 250 mln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6065397" y="4631841"/>
            <a:ext cx="2408" cy="62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013582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4701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8574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2.4: Sicurezza sismica nei luoghi di culto, restauro del patrimonio culturale del Fondo Edifici di Culto (FEC)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e siti di ricovero per le opere d’arte (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Art) – 800 mln </a:t>
            </a:r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PNRRM1C3I2.4P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419105"/>
            <a:ext cx="2743200" cy="365125"/>
          </a:xfrm>
        </p:spPr>
        <p:txBody>
          <a:bodyPr/>
          <a:lstStyle/>
          <a:p>
            <a:fld id="{954ABE47-90EA-4528-BF31-EA785B2CC2B3}" type="slidenum">
              <a:rPr lang="it-IT" smtClean="0"/>
              <a:t>62</a:t>
            </a:fld>
            <a:endParaRPr lang="it-IT" dirty="0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939988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38200" y="4682643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7" name="Connettore 4 36"/>
          <p:cNvCxnSpPr>
            <a:stCxn id="50" idx="2"/>
            <a:endCxn id="42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4" name="Connettore 2 43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323633" y="99019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252423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Ministero dell’Interno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424846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Min. Interno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3454741" y="3907198"/>
            <a:ext cx="2108443" cy="724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FEC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97583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/>
          <p:cNvCxnSpPr/>
          <p:nvPr/>
        </p:nvCxnSpPr>
        <p:spPr>
          <a:xfrm>
            <a:off x="5717013" y="1625139"/>
            <a:ext cx="13072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7024256" y="1382920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Funzionario delegato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60" name="Connettore 2 59"/>
          <p:cNvCxnSpPr>
            <a:stCxn id="5" idx="3"/>
          </p:cNvCxnSpPr>
          <p:nvPr/>
        </p:nvCxnSpPr>
        <p:spPr>
          <a:xfrm>
            <a:off x="5554871" y="2842421"/>
            <a:ext cx="1469385" cy="17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ttangolo 60"/>
          <p:cNvSpPr/>
          <p:nvPr/>
        </p:nvSpPr>
        <p:spPr>
          <a:xfrm>
            <a:off x="7027025" y="2624296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Firmatario disposizione di pagamento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446802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4484718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6192585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16200000">
            <a:off x="-1490899" y="3136126"/>
            <a:ext cx="5054142" cy="9930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2.4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Restauro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del patrimonio culturale del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Fondo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Edifici di Culto (FEC) - 250 mln</a:t>
            </a: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4506555" y="4631841"/>
            <a:ext cx="2408" cy="62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3446427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 smtClean="0">
                <a:solidFill>
                  <a:schemeClr val="accent1">
                    <a:lumMod val="50000"/>
                  </a:schemeClr>
                </a:solidFill>
              </a:rPr>
              <a:t>MiC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2.4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: Sicurezza sismica nei luoghi di culto, restauro del patrimonio culturale del Fondo Edifici di Culto (FEC) </a:t>
            </a:r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siti di ricovero per le opere d’arte (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Art)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– 800 mln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PNRRM1C3I2.4P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" name="Immagine 1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491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72714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87985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67270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35215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72602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87466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577625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76651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50719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2" name="Rettangolo arrotondato 61"/>
          <p:cNvSpPr/>
          <p:nvPr/>
        </p:nvSpPr>
        <p:spPr>
          <a:xfrm>
            <a:off x="8999568" y="5507190"/>
            <a:ext cx="1057711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5005522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76651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57762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45811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902946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5034943"/>
            <a:ext cx="1593039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- Ministero Interno</a:t>
            </a:r>
            <a:endParaRPr lang="it-IT" sz="800" dirty="0">
              <a:solidFill>
                <a:srgbClr val="002060"/>
              </a:solidFill>
            </a:endParaRPr>
          </a:p>
          <a:p>
            <a:endParaRPr lang="it-IT" sz="800" dirty="0">
              <a:solidFill>
                <a:srgbClr val="002060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39106" y="5505692"/>
            <a:ext cx="1682582" cy="2282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 smtClean="0">
                <a:solidFill>
                  <a:srgbClr val="C00000"/>
                </a:solidFill>
              </a:rPr>
              <a:t>Gestore disposizione di pagamento – Ministero interno</a:t>
            </a:r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46755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</a:t>
            </a:r>
            <a:r>
              <a:rPr lang="it-IT" sz="800" dirty="0" smtClean="0">
                <a:solidFill>
                  <a:schemeClr val="tx1"/>
                </a:solidFill>
              </a:rPr>
              <a:t>–Ministero </a:t>
            </a:r>
            <a:r>
              <a:rPr lang="it-IT" sz="800" dirty="0" smtClean="0">
                <a:solidFill>
                  <a:schemeClr val="tx1"/>
                </a:solidFill>
              </a:rPr>
              <a:t>Interno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8431892" y="5656712"/>
            <a:ext cx="5676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stCxn id="62" idx="0"/>
            <a:endCxn id="63" idx="2"/>
          </p:cNvCxnSpPr>
          <p:nvPr/>
        </p:nvCxnSpPr>
        <p:spPr>
          <a:xfrm flipH="1" flipV="1">
            <a:off x="9522788" y="5304566"/>
            <a:ext cx="5636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406556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87666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406556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600481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916041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91604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1" y="3295737"/>
            <a:ext cx="1781295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</a:t>
            </a:r>
            <a:r>
              <a:rPr lang="it-IT" sz="800" b="1" dirty="0" err="1" smtClean="0">
                <a:solidFill>
                  <a:schemeClr val="accent1">
                    <a:lumMod val="50000"/>
                  </a:schemeClr>
                </a:solidFill>
              </a:rPr>
              <a:t>Min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 Interno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422854"/>
            <a:ext cx="2743200" cy="365125"/>
          </a:xfrm>
        </p:spPr>
        <p:txBody>
          <a:bodyPr/>
          <a:lstStyle/>
          <a:p>
            <a:fld id="{954ABE47-90EA-4528-BF31-EA785B2CC2B3}" type="slidenum">
              <a:rPr lang="it-IT" smtClean="0"/>
              <a:t>64</a:t>
            </a:fld>
            <a:endParaRPr lang="it-IT" dirty="0"/>
          </a:p>
        </p:txBody>
      </p:sp>
      <p:sp>
        <p:nvSpPr>
          <p:cNvPr id="20" name="Rettangolo 19"/>
          <p:cNvSpPr/>
          <p:nvPr/>
        </p:nvSpPr>
        <p:spPr>
          <a:xfrm>
            <a:off x="323633" y="998162"/>
            <a:ext cx="115871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La Banca d’Italia effettua il versamento sulla Contabilità Speciale </a:t>
            </a:r>
            <a:r>
              <a:rPr lang="it-IT" sz="1400" dirty="0" smtClean="0"/>
              <a:t>del Ministero dell’interno </a:t>
            </a:r>
            <a:r>
              <a:rPr lang="it-IT" sz="1400" dirty="0"/>
              <a:t>su richiesta dell’Unità di Missione</a:t>
            </a:r>
            <a:r>
              <a:rPr lang="it-IT" sz="1400" dirty="0" smtClean="0"/>
              <a:t>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</a:t>
            </a:r>
            <a:r>
              <a:rPr lang="it-IT" sz="1400" b="1" dirty="0"/>
              <a:t>Funzionario Delegato </a:t>
            </a:r>
            <a:r>
              <a:rPr lang="it-IT" sz="1400" b="1" dirty="0" smtClean="0"/>
              <a:t>del Ministero dell’Interno,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Speciale,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>
                <a:solidFill>
                  <a:srgbClr val="C00000"/>
                </a:solidFill>
              </a:rPr>
              <a:t>Gestore delle Disposizioni di pagamento - Ministero dell’Interno - </a:t>
            </a:r>
            <a:r>
              <a:rPr lang="it-IT" sz="1400" dirty="0" smtClean="0"/>
              <a:t>crea la disposizione di pagamento e inserisce i dati dei Soggetti Realizzatori.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chemeClr val="tx2"/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tx2"/>
                </a:solidFill>
              </a:rPr>
              <a:t>della Struttura Attuatrice – Ministero dell’Interno </a:t>
            </a:r>
            <a:r>
              <a:rPr lang="it-IT" sz="1400" b="1" dirty="0" smtClean="0">
                <a:solidFill>
                  <a:srgbClr val="002060"/>
                </a:solidFill>
              </a:rPr>
              <a:t>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Pagamento.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/>
              <a:t>Funzionario Delegato </a:t>
            </a:r>
            <a:r>
              <a:rPr lang="it-IT" sz="1400" b="1" dirty="0" smtClean="0"/>
              <a:t>del </a:t>
            </a:r>
            <a:r>
              <a:rPr lang="it-IT" sz="1400" b="1" dirty="0"/>
              <a:t>Ministero dell’Interno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di </a:t>
            </a:r>
            <a:r>
              <a:rPr lang="it-IT" sz="1400" dirty="0" smtClean="0"/>
              <a:t>Italia effettua </a:t>
            </a:r>
            <a:r>
              <a:rPr lang="it-IT" sz="1400" dirty="0">
                <a:solidFill>
                  <a:srgbClr val="FF0000"/>
                </a:solidFill>
              </a:rPr>
              <a:t>il pagamento ai </a:t>
            </a:r>
            <a:r>
              <a:rPr lang="it-IT" sz="1400" dirty="0" smtClean="0">
                <a:solidFill>
                  <a:srgbClr val="FF0000"/>
                </a:solidFill>
              </a:rPr>
              <a:t>soggetti realizzatori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tx2"/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7432" y="483175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86830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45095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91574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430015"/>
            <a:ext cx="351790" cy="351790"/>
          </a:xfrm>
          <a:prstGeom prst="rect">
            <a:avLst/>
          </a:prstGeom>
        </p:spPr>
      </p:pic>
      <p:sp>
        <p:nvSpPr>
          <p:cNvPr id="41" name="Rettangolo 40"/>
          <p:cNvSpPr/>
          <p:nvPr/>
        </p:nvSpPr>
        <p:spPr>
          <a:xfrm>
            <a:off x="281247" y="28574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2.4: Sicurezza sismica nei luoghi di culto, restauro del patrimonio culturale del Fondo Edifici di Culto (FEC)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e siti di ricovero per le opere d’arte (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Art) – 800 mln </a:t>
            </a:r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PNRRM1C3I2.4P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 flipV="1">
            <a:off x="281247" y="939988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1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46097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18520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err="1">
                <a:solidFill>
                  <a:schemeClr val="tx1"/>
                </a:solidFill>
              </a:rPr>
              <a:t>MiC</a:t>
            </a:r>
            <a:r>
              <a:rPr lang="it-IT" sz="1200" i="1" dirty="0">
                <a:solidFill>
                  <a:schemeClr val="tx1"/>
                </a:solidFill>
              </a:rPr>
              <a:t> – Segretariato Generale – Servizio VIII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5048415" y="3907198"/>
            <a:ext cx="2108443" cy="724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err="1" smtClean="0">
                <a:solidFill>
                  <a:schemeClr val="tx1"/>
                </a:solidFill>
              </a:rPr>
              <a:t>Sogin</a:t>
            </a:r>
            <a:r>
              <a:rPr lang="it-IT" sz="1200" i="1" dirty="0" smtClean="0">
                <a:solidFill>
                  <a:schemeClr val="tx1"/>
                </a:solidFill>
              </a:rPr>
              <a:t> spa/Ag. </a:t>
            </a:r>
            <a:r>
              <a:rPr lang="it-IT" sz="1200" i="1" dirty="0" smtClean="0">
                <a:solidFill>
                  <a:schemeClr val="tx1"/>
                </a:solidFill>
              </a:rPr>
              <a:t>del Demanio/MiC/Comune di Palmanova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91257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40476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78392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86259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 rot="16200000">
            <a:off x="-1423872" y="3069098"/>
            <a:ext cx="5054142" cy="1127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. 2.4</a:t>
            </a: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Siti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di ricovero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per le opere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d’arte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Art) -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300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6100229" y="4631841"/>
            <a:ext cx="2408" cy="62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040101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 smtClean="0">
                <a:solidFill>
                  <a:schemeClr val="accent1">
                    <a:lumMod val="50000"/>
                  </a:schemeClr>
                </a:solidFill>
              </a:rPr>
              <a:t>MiC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2.4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: Sicurezza sismica nei luoghi di culto, restauro del patrimonio culturale del Fondo Edifici di Culto (FEC) </a:t>
            </a:r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siti di ricovero per le opere d’arte (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Art)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– 800 mln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PNRRM1C3I2.4P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Immagine 14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262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481852"/>
            <a:ext cx="2743200" cy="365125"/>
          </a:xfrm>
        </p:spPr>
        <p:txBody>
          <a:bodyPr/>
          <a:lstStyle/>
          <a:p>
            <a:fld id="{954ABE47-90EA-4528-BF31-EA785B2CC2B3}" type="slidenum">
              <a:rPr lang="it-IT" smtClean="0"/>
              <a:t>66</a:t>
            </a:fld>
            <a:endParaRPr lang="it-IT" dirty="0"/>
          </a:p>
        </p:txBody>
      </p:sp>
      <p:sp>
        <p:nvSpPr>
          <p:cNvPr id="41" name="Rettangolo 40"/>
          <p:cNvSpPr/>
          <p:nvPr/>
        </p:nvSpPr>
        <p:spPr>
          <a:xfrm>
            <a:off x="281247" y="28574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2.4: Sicurezza sismica nei luoghi di culto, restauro del patrimonio culturale del Fondo Edifici di Culto (FEC)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e siti di ricovero per le opere d’arte (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Recovery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Art) – 800 mln </a:t>
            </a:r>
            <a:endParaRPr lang="it-IT" sz="1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PNRRM1C3I2.4P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 flipV="1">
            <a:off x="281247" y="939988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7" name="Connettore 4 36"/>
          <p:cNvCxnSpPr>
            <a:stCxn id="51" idx="2"/>
            <a:endCxn id="42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6" name="Connettore 2 45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tangolo 46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9" name="Connettore 2 48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ttangolo 50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323633" y="998658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cxnSp>
        <p:nvCxnSpPr>
          <p:cNvPr id="60" name="Connettore 2 59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tangolo 62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0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931" y="480899"/>
            <a:ext cx="9353006" cy="1754326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Misura 3. </a:t>
            </a:r>
            <a:endParaRPr lang="it-IT" sz="5400" dirty="0" smtClean="0">
              <a:solidFill>
                <a:srgbClr val="2D489D"/>
              </a:solidFill>
              <a:latin typeface="Bahnschrift SemiBold SemiConden" panose="020B0502040204020203" pitchFamily="34" charset="0"/>
            </a:endParaRPr>
          </a:p>
          <a:p>
            <a:r>
              <a:rPr lang="it-IT" sz="5400" dirty="0" smtClean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Industria </a:t>
            </a:r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culturale e creativa 4.0 </a:t>
            </a:r>
          </a:p>
        </p:txBody>
      </p:sp>
      <p:grpSp>
        <p:nvGrpSpPr>
          <p:cNvPr id="5" name="Gruppo 4"/>
          <p:cNvGrpSpPr/>
          <p:nvPr/>
        </p:nvGrpSpPr>
        <p:grpSpPr>
          <a:xfrm>
            <a:off x="6493063" y="5972715"/>
            <a:ext cx="5131465" cy="607482"/>
            <a:chOff x="6191992" y="5648518"/>
            <a:chExt cx="5131465" cy="607482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1992" y="5681532"/>
              <a:ext cx="1674065" cy="541455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7857" y="5648518"/>
              <a:ext cx="2895600" cy="607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7885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72220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44643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Cinema e Audiovisivo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SCHEMA 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3.2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. Sviluppo industria cinematografica (Progetto Cinecittà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300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PNRRM1C3I3.2P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74538" y="3907198"/>
            <a:ext cx="2108443" cy="7246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Cinecittà, </a:t>
            </a:r>
            <a:r>
              <a:rPr lang="it-IT" sz="1200" i="1" dirty="0">
                <a:solidFill>
                  <a:schemeClr val="tx1"/>
                </a:solidFill>
              </a:rPr>
              <a:t>Centro Sperimentale </a:t>
            </a:r>
            <a:r>
              <a:rPr lang="it-IT" sz="1200" i="1" dirty="0" smtClean="0">
                <a:solidFill>
                  <a:schemeClr val="tx1"/>
                </a:solidFill>
              </a:rPr>
              <a:t>di cinematografia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17380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066599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104515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812382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Connettore 2 7"/>
          <p:cNvCxnSpPr>
            <a:stCxn id="46" idx="2"/>
          </p:cNvCxnSpPr>
          <p:nvPr/>
        </p:nvCxnSpPr>
        <p:spPr>
          <a:xfrm flipH="1">
            <a:off x="6126352" y="4631841"/>
            <a:ext cx="2408" cy="62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074538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pic>
        <p:nvPicPr>
          <p:cNvPr id="14" name="Immagine 13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747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3.2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. Sviluppo industria cinematografica (Progetto Cinecittà) – 300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PNRRM1C3I3.2P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69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7" name="Connettore 4 36"/>
          <p:cNvCxnSpPr>
            <a:stCxn id="50" idx="2"/>
            <a:endCxn id="42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4" name="Connettore 2 43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9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ttangolo 72"/>
          <p:cNvSpPr/>
          <p:nvPr/>
        </p:nvSpPr>
        <p:spPr>
          <a:xfrm>
            <a:off x="281247" y="5745842"/>
            <a:ext cx="11629506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/>
          <p:cNvSpPr/>
          <p:nvPr/>
        </p:nvSpPr>
        <p:spPr>
          <a:xfrm>
            <a:off x="281247" y="575134"/>
            <a:ext cx="11629506" cy="55385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81247" y="1178284"/>
            <a:ext cx="11629506" cy="6685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281247" y="1885120"/>
            <a:ext cx="11629506" cy="1613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Rettangolo 30"/>
          <p:cNvSpPr/>
          <p:nvPr/>
        </p:nvSpPr>
        <p:spPr>
          <a:xfrm>
            <a:off x="281247" y="3538690"/>
            <a:ext cx="11629506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281247" y="4218140"/>
            <a:ext cx="11629506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291932" y="592122"/>
            <a:ext cx="1528688" cy="30106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Servizio Centrale PNRR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285419" y="1886254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err="1" smtClean="0">
                <a:solidFill>
                  <a:schemeClr val="tx1"/>
                </a:solidFill>
              </a:rPr>
              <a:t>MiC</a:t>
            </a:r>
            <a:r>
              <a:rPr lang="it-IT" sz="1100" b="1" dirty="0" smtClean="0">
                <a:solidFill>
                  <a:schemeClr val="tx1"/>
                </a:solidFill>
              </a:rPr>
              <a:t> – Unità di Missione </a:t>
            </a:r>
            <a:endParaRPr lang="it-IT" sz="1100" b="1" dirty="0">
              <a:solidFill>
                <a:schemeClr val="tx1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302834" y="1222885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5" name="Rettangolo 44"/>
          <p:cNvSpPr/>
          <p:nvPr/>
        </p:nvSpPr>
        <p:spPr>
          <a:xfrm>
            <a:off x="302834" y="3592007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281247" y="5740645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2281116" y="2252171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richiesta di erogazione</a:t>
            </a:r>
          </a:p>
        </p:txBody>
      </p:sp>
      <p:sp>
        <p:nvSpPr>
          <p:cNvPr id="47" name="Rettangolo arrotondato 46"/>
          <p:cNvSpPr/>
          <p:nvPr/>
        </p:nvSpPr>
        <p:spPr>
          <a:xfrm>
            <a:off x="2281116" y="618072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Approva</a:t>
            </a:r>
          </a:p>
        </p:txBody>
      </p:sp>
      <p:sp>
        <p:nvSpPr>
          <p:cNvPr id="49" name="Rettangolo arrotondato 48"/>
          <p:cNvSpPr/>
          <p:nvPr/>
        </p:nvSpPr>
        <p:spPr>
          <a:xfrm>
            <a:off x="3304084" y="1395098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53" name="Rettangolo arrotondato 52"/>
          <p:cNvSpPr/>
          <p:nvPr/>
        </p:nvSpPr>
        <p:spPr>
          <a:xfrm>
            <a:off x="4621875" y="3070354"/>
            <a:ext cx="924198" cy="370120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</a:t>
            </a:r>
            <a:r>
              <a:rPr lang="it-IT" sz="800" dirty="0" smtClean="0">
                <a:solidFill>
                  <a:schemeClr val="tx1"/>
                </a:solidFill>
              </a:rPr>
              <a:t>dati C.S. Ministero dell’Interno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4" name="Rettangolo arrotondato 53"/>
          <p:cNvSpPr/>
          <p:nvPr/>
        </p:nvSpPr>
        <p:spPr>
          <a:xfrm>
            <a:off x="5368218" y="2633106"/>
            <a:ext cx="99475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56" name="Rettangolo arrotondato 55"/>
          <p:cNvSpPr/>
          <p:nvPr/>
        </p:nvSpPr>
        <p:spPr>
          <a:xfrm>
            <a:off x="5200303" y="1395098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57" name="Rettangolo arrotondato 56"/>
          <p:cNvSpPr/>
          <p:nvPr/>
        </p:nvSpPr>
        <p:spPr>
          <a:xfrm>
            <a:off x="6350132" y="618072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429860" y="4443609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522347" y="3632503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645563" y="5329629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2" name="Rettangolo arrotondato 61"/>
          <p:cNvSpPr/>
          <p:nvPr/>
        </p:nvSpPr>
        <p:spPr>
          <a:xfrm>
            <a:off x="9228163" y="5268667"/>
            <a:ext cx="1359331" cy="436391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della C.S./</a:t>
            </a:r>
            <a:r>
              <a:rPr lang="it-IT" sz="800" dirty="0">
                <a:solidFill>
                  <a:schemeClr val="tx1"/>
                </a:solidFill>
              </a:rPr>
              <a:t>T</a:t>
            </a:r>
            <a:r>
              <a:rPr lang="it-IT" sz="800" dirty="0" smtClean="0">
                <a:solidFill>
                  <a:schemeClr val="tx1"/>
                </a:solidFill>
              </a:rPr>
              <a:t>esoreria </a:t>
            </a:r>
            <a:r>
              <a:rPr lang="it-IT" sz="800" dirty="0">
                <a:solidFill>
                  <a:schemeClr val="tx1"/>
                </a:solidFill>
              </a:rPr>
              <a:t>U</a:t>
            </a:r>
            <a:r>
              <a:rPr lang="it-IT" sz="800" dirty="0" smtClean="0">
                <a:solidFill>
                  <a:schemeClr val="tx1"/>
                </a:solidFill>
              </a:rPr>
              <a:t>nica o Conti </a:t>
            </a:r>
            <a:r>
              <a:rPr lang="it-IT" sz="800" dirty="0">
                <a:solidFill>
                  <a:schemeClr val="tx1"/>
                </a:solidFill>
              </a:rPr>
              <a:t>C</a:t>
            </a:r>
            <a:r>
              <a:rPr lang="it-IT" sz="800" dirty="0" smtClean="0">
                <a:solidFill>
                  <a:schemeClr val="tx1"/>
                </a:solidFill>
              </a:rPr>
              <a:t>orrenti </a:t>
            </a:r>
            <a:r>
              <a:rPr lang="it-IT" sz="800" dirty="0">
                <a:solidFill>
                  <a:schemeClr val="tx1"/>
                </a:solidFill>
              </a:rPr>
              <a:t>d</a:t>
            </a:r>
            <a:r>
              <a:rPr lang="it-IT" sz="800" dirty="0" smtClean="0">
                <a:solidFill>
                  <a:schemeClr val="tx1"/>
                </a:solidFill>
              </a:rPr>
              <a:t>edicati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4" name="Rettangolo arrotondato 63"/>
          <p:cNvSpPr/>
          <p:nvPr/>
        </p:nvSpPr>
        <p:spPr>
          <a:xfrm>
            <a:off x="9043755" y="3632503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532074" y="4443609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sp>
        <p:nvSpPr>
          <p:cNvPr id="66" name="Rettangolo arrotondato 65"/>
          <p:cNvSpPr/>
          <p:nvPr/>
        </p:nvSpPr>
        <p:spPr>
          <a:xfrm>
            <a:off x="10666684" y="5781724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</a:t>
            </a:r>
            <a:endParaRPr lang="it-IT" sz="800" dirty="0">
              <a:solidFill>
                <a:schemeClr val="tx1"/>
              </a:solidFill>
            </a:endParaRPr>
          </a:p>
        </p:txBody>
      </p:sp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0748" y="4811881"/>
            <a:ext cx="351790" cy="351790"/>
          </a:xfrm>
          <a:prstGeom prst="rect">
            <a:avLst/>
          </a:prstGeom>
        </p:spPr>
      </p:pic>
      <p:sp>
        <p:nvSpPr>
          <p:cNvPr id="43" name="Rettangolo arrotondato 13">
            <a:extLst>
              <a:ext uri="{FF2B5EF4-FFF2-40B4-BE49-F238E27FC236}">
                <a16:creationId xmlns:a16="http://schemas.microsoft.com/office/drawing/2014/main" id="{2B733E34-9AEF-A140-88F3-27F70BD6E257}"/>
              </a:ext>
            </a:extLst>
          </p:cNvPr>
          <p:cNvSpPr/>
          <p:nvPr/>
        </p:nvSpPr>
        <p:spPr>
          <a:xfrm>
            <a:off x="696687" y="2252171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Gestore richiesta </a:t>
            </a:r>
            <a:r>
              <a:rPr lang="it-IT" sz="800" dirty="0" smtClean="0">
                <a:solidFill>
                  <a:schemeClr val="tx1"/>
                </a:solidFill>
              </a:rPr>
              <a:t>erogazione 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arrotondato 13">
            <a:extLst>
              <a:ext uri="{FF2B5EF4-FFF2-40B4-BE49-F238E27FC236}">
                <a16:creationId xmlns:a16="http://schemas.microsoft.com/office/drawing/2014/main" id="{B44C081E-0071-E94B-B2CF-8F13AAE0B491}"/>
              </a:ext>
            </a:extLst>
          </p:cNvPr>
          <p:cNvSpPr/>
          <p:nvPr/>
        </p:nvSpPr>
        <p:spPr>
          <a:xfrm>
            <a:off x="696687" y="2637992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Firmatario </a:t>
            </a:r>
            <a:r>
              <a:rPr lang="it-IT" sz="800" dirty="0" smtClean="0">
                <a:solidFill>
                  <a:schemeClr val="tx1"/>
                </a:solidFill>
              </a:rPr>
              <a:t>disposizione 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708376" y="4816731"/>
            <a:ext cx="1254556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C00000"/>
                </a:solidFill>
              </a:rPr>
              <a:t>Firmatario disposizione </a:t>
            </a:r>
            <a:r>
              <a:rPr lang="it-IT" sz="800" dirty="0" smtClean="0">
                <a:solidFill>
                  <a:srgbClr val="C00000"/>
                </a:solidFill>
              </a:rPr>
              <a:t>di pagamento</a:t>
            </a:r>
          </a:p>
          <a:p>
            <a:r>
              <a:rPr lang="it-IT" sz="800" dirty="0" smtClean="0">
                <a:solidFill>
                  <a:srgbClr val="C00000"/>
                </a:solidFill>
              </a:rPr>
              <a:t>Ministero Interno</a:t>
            </a:r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1" name="Rettangolo arrotondato 13">
            <a:extLst>
              <a:ext uri="{FF2B5EF4-FFF2-40B4-BE49-F238E27FC236}">
                <a16:creationId xmlns:a16="http://schemas.microsoft.com/office/drawing/2014/main" id="{9478645C-35BC-F343-92C8-AD5D23DD7B81}"/>
              </a:ext>
            </a:extLst>
          </p:cNvPr>
          <p:cNvSpPr/>
          <p:nvPr/>
        </p:nvSpPr>
        <p:spPr>
          <a:xfrm>
            <a:off x="696687" y="3091336"/>
            <a:ext cx="972589" cy="299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Gestore </a:t>
            </a:r>
            <a:r>
              <a:rPr lang="it-IT" sz="800" dirty="0" smtClean="0">
                <a:solidFill>
                  <a:schemeClr val="tx1"/>
                </a:solidFill>
              </a:rPr>
              <a:t>disposizione  pagamento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696687" y="5273418"/>
            <a:ext cx="1380589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C00000"/>
                </a:solidFill>
              </a:rPr>
              <a:t>Gestore disposizione di </a:t>
            </a:r>
            <a:r>
              <a:rPr lang="it-IT" sz="800" dirty="0" smtClean="0">
                <a:solidFill>
                  <a:srgbClr val="C00000"/>
                </a:solidFill>
              </a:rPr>
              <a:t>pagamento</a:t>
            </a:r>
          </a:p>
          <a:p>
            <a:r>
              <a:rPr lang="it-IT" sz="800" dirty="0" smtClean="0">
                <a:solidFill>
                  <a:srgbClr val="C00000"/>
                </a:solidFill>
              </a:rPr>
              <a:t>Ministero Interno</a:t>
            </a:r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696687" y="4410356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C00000"/>
                </a:solidFill>
              </a:rPr>
              <a:t>Funzionario </a:t>
            </a:r>
            <a:r>
              <a:rPr lang="it-IT" sz="800" dirty="0" smtClean="0">
                <a:solidFill>
                  <a:srgbClr val="C00000"/>
                </a:solidFill>
              </a:rPr>
              <a:t>delegato</a:t>
            </a:r>
          </a:p>
          <a:p>
            <a:r>
              <a:rPr lang="it-IT" sz="800" dirty="0" smtClean="0">
                <a:solidFill>
                  <a:srgbClr val="C00000"/>
                </a:solidFill>
              </a:rPr>
              <a:t>Ministero Interno</a:t>
            </a:r>
            <a:endParaRPr lang="it-IT" sz="800" dirty="0">
              <a:solidFill>
                <a:srgbClr val="C00000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6D9967-ADB0-F049-B454-F268B4C37EC1}"/>
              </a:ext>
            </a:extLst>
          </p:cNvPr>
          <p:cNvCxnSpPr>
            <a:cxnSpLocks/>
            <a:stCxn id="14" idx="0"/>
            <a:endCxn id="47" idx="2"/>
          </p:cNvCxnSpPr>
          <p:nvPr/>
        </p:nvCxnSpPr>
        <p:spPr>
          <a:xfrm flipV="1">
            <a:off x="2767411" y="917116"/>
            <a:ext cx="0" cy="1335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D777B857-1DF7-B54D-AE64-90F49ABE9ACF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4214553" y="3254311"/>
            <a:ext cx="407322" cy="11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>
            <a:extLst>
              <a:ext uri="{FF2B5EF4-FFF2-40B4-BE49-F238E27FC236}">
                <a16:creationId xmlns:a16="http://schemas.microsoft.com/office/drawing/2014/main" id="{53A5A779-4EF5-8E4A-BD10-DA697AF45425}"/>
              </a:ext>
            </a:extLst>
          </p:cNvPr>
          <p:cNvCxnSpPr>
            <a:cxnSpLocks/>
            <a:stCxn id="54" idx="0"/>
            <a:endCxn id="56" idx="2"/>
          </p:cNvCxnSpPr>
          <p:nvPr/>
        </p:nvCxnSpPr>
        <p:spPr>
          <a:xfrm flipV="1">
            <a:off x="5865597" y="1694142"/>
            <a:ext cx="0" cy="93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  <a:endCxn id="62" idx="1"/>
          </p:cNvCxnSpPr>
          <p:nvPr/>
        </p:nvCxnSpPr>
        <p:spPr>
          <a:xfrm>
            <a:off x="8618152" y="5479151"/>
            <a:ext cx="610011" cy="7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  <a:endCxn id="63" idx="2"/>
          </p:cNvCxnSpPr>
          <p:nvPr/>
        </p:nvCxnSpPr>
        <p:spPr>
          <a:xfrm flipV="1">
            <a:off x="9709048" y="5074755"/>
            <a:ext cx="0" cy="193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</p:cNvCxnSpPr>
          <p:nvPr/>
        </p:nvCxnSpPr>
        <p:spPr>
          <a:xfrm flipV="1">
            <a:off x="9709048" y="3905420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  <a:endCxn id="66" idx="0"/>
          </p:cNvCxnSpPr>
          <p:nvPr/>
        </p:nvCxnSpPr>
        <p:spPr>
          <a:xfrm>
            <a:off x="11073787" y="4742653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8131858" y="3931547"/>
            <a:ext cx="0" cy="1398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>
            <a:extLst>
              <a:ext uri="{FF2B5EF4-FFF2-40B4-BE49-F238E27FC236}">
                <a16:creationId xmlns:a16="http://schemas.microsoft.com/office/drawing/2014/main" id="{88A502C0-FC54-D040-9B4B-3267C402E07F}"/>
              </a:ext>
            </a:extLst>
          </p:cNvPr>
          <p:cNvCxnSpPr>
            <a:cxnSpLocks/>
            <a:stCxn id="47" idx="3"/>
            <a:endCxn id="49" idx="0"/>
          </p:cNvCxnSpPr>
          <p:nvPr/>
        </p:nvCxnSpPr>
        <p:spPr>
          <a:xfrm>
            <a:off x="3253705" y="767594"/>
            <a:ext cx="659890" cy="6275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2 73">
            <a:extLst>
              <a:ext uri="{FF2B5EF4-FFF2-40B4-BE49-F238E27FC236}">
                <a16:creationId xmlns:a16="http://schemas.microsoft.com/office/drawing/2014/main" id="{0B3CF2D0-D578-8445-A62D-C6C74DE3D58F}"/>
              </a:ext>
            </a:extLst>
          </p:cNvPr>
          <p:cNvCxnSpPr>
            <a:cxnSpLocks/>
            <a:stCxn id="49" idx="2"/>
            <a:endCxn id="50" idx="0"/>
          </p:cNvCxnSpPr>
          <p:nvPr/>
        </p:nvCxnSpPr>
        <p:spPr>
          <a:xfrm>
            <a:off x="3913595" y="1694142"/>
            <a:ext cx="1" cy="1398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4 76">
            <a:extLst>
              <a:ext uri="{FF2B5EF4-FFF2-40B4-BE49-F238E27FC236}">
                <a16:creationId xmlns:a16="http://schemas.microsoft.com/office/drawing/2014/main" id="{CA8E068A-EF27-2348-AA75-0AE0871F2DC0}"/>
              </a:ext>
            </a:extLst>
          </p:cNvPr>
          <p:cNvCxnSpPr>
            <a:cxnSpLocks/>
            <a:stCxn id="53" idx="3"/>
            <a:endCxn id="54" idx="2"/>
          </p:cNvCxnSpPr>
          <p:nvPr/>
        </p:nvCxnSpPr>
        <p:spPr>
          <a:xfrm flipV="1">
            <a:off x="5546073" y="2932150"/>
            <a:ext cx="319524" cy="32216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4 82">
            <a:extLst>
              <a:ext uri="{FF2B5EF4-FFF2-40B4-BE49-F238E27FC236}">
                <a16:creationId xmlns:a16="http://schemas.microsoft.com/office/drawing/2014/main" id="{D66C5271-80D8-3449-85EC-179DFFAD5BDF}"/>
              </a:ext>
            </a:extLst>
          </p:cNvPr>
          <p:cNvCxnSpPr>
            <a:cxnSpLocks/>
            <a:stCxn id="56" idx="0"/>
            <a:endCxn id="57" idx="1"/>
          </p:cNvCxnSpPr>
          <p:nvPr/>
        </p:nvCxnSpPr>
        <p:spPr>
          <a:xfrm rot="5400000" flipH="1" flipV="1">
            <a:off x="5794112" y="839079"/>
            <a:ext cx="627504" cy="4845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stCxn id="57" idx="2"/>
            <a:endCxn id="58" idx="0"/>
          </p:cNvCxnSpPr>
          <p:nvPr/>
        </p:nvCxnSpPr>
        <p:spPr>
          <a:xfrm>
            <a:off x="6891845" y="917116"/>
            <a:ext cx="0" cy="352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353829" y="3782025"/>
            <a:ext cx="168518" cy="81110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374342" y="3782025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 rot="5400000">
            <a:off x="6515811" y="2410051"/>
            <a:ext cx="1454782" cy="5582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del Ministero dell’Interno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7</a:t>
            </a:fld>
            <a:endParaRPr lang="it-IT"/>
          </a:p>
        </p:txBody>
      </p:sp>
      <p:pic>
        <p:nvPicPr>
          <p:cNvPr id="76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1025" y="3045415"/>
            <a:ext cx="351790" cy="351790"/>
          </a:xfrm>
          <a:prstGeom prst="rect">
            <a:avLst/>
          </a:prstGeom>
        </p:spPr>
      </p:pic>
      <p:pic>
        <p:nvPicPr>
          <p:cNvPr id="78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0748" y="2609383"/>
            <a:ext cx="351790" cy="351790"/>
          </a:xfrm>
          <a:prstGeom prst="rect">
            <a:avLst/>
          </a:prstGeom>
        </p:spPr>
      </p:pic>
      <p:pic>
        <p:nvPicPr>
          <p:cNvPr id="7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6586" y="2173468"/>
            <a:ext cx="351790" cy="351790"/>
          </a:xfrm>
          <a:prstGeom prst="rect">
            <a:avLst/>
          </a:prstGeom>
        </p:spPr>
      </p:pic>
      <p:sp>
        <p:nvSpPr>
          <p:cNvPr id="81" name="Rettangolo 80"/>
          <p:cNvSpPr/>
          <p:nvPr/>
        </p:nvSpPr>
        <p:spPr>
          <a:xfrm>
            <a:off x="302834" y="118148"/>
            <a:ext cx="11629506" cy="37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COMPLETO</a:t>
            </a:r>
          </a:p>
          <a:p>
            <a:pPr algn="ctr"/>
            <a:r>
              <a:rPr lang="it-IT" sz="1200" dirty="0">
                <a:solidFill>
                  <a:srgbClr val="FF0000"/>
                </a:solidFill>
              </a:rPr>
              <a:t>(IN VIA DI </a:t>
            </a:r>
            <a:r>
              <a:rPr lang="it-IT" sz="1200" dirty="0" smtClean="0">
                <a:solidFill>
                  <a:srgbClr val="FF0000"/>
                </a:solidFill>
              </a:rPr>
              <a:t>DEFINIZIONE)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Per l’</a:t>
            </a:r>
            <a:r>
              <a:rPr lang="it-IT" sz="1200" dirty="0" err="1" smtClean="0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. 2.4 - Restauro del patrimonio culturale del Fondo Edifici di Culto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FEC - trasferimento da MEF a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Min. Interno 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>
          <a:xfrm>
            <a:off x="9216594" y="4775711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50" name="Rettangolo arrotondato 49"/>
          <p:cNvSpPr/>
          <p:nvPr/>
        </p:nvSpPr>
        <p:spPr>
          <a:xfrm>
            <a:off x="3427301" y="3093087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pic>
        <p:nvPicPr>
          <p:cNvPr id="85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091" y="4417236"/>
            <a:ext cx="351790" cy="351790"/>
          </a:xfrm>
          <a:prstGeom prst="rect">
            <a:avLst/>
          </a:prstGeom>
        </p:spPr>
      </p:pic>
      <p:pic>
        <p:nvPicPr>
          <p:cNvPr id="87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3317" y="5230049"/>
            <a:ext cx="351790" cy="35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54802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27225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Creatività Contemporanea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73744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1088966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SCHEMA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3.3.1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– Interventi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per migliorare l’ecosistema in cui operano i settori culturali e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creativi, incoraggiando la cooperazione tra operatori culturali e organizzazioni e facilitando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it-IT" sz="1400" b="1" dirty="0" err="1" smtClean="0">
                <a:solidFill>
                  <a:schemeClr val="accent1">
                    <a:lumMod val="50000"/>
                  </a:schemeClr>
                </a:solidFill>
              </a:rPr>
              <a:t>pskill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it-IT" sz="1400" b="1" dirty="0" err="1" smtClean="0">
                <a:solidFill>
                  <a:schemeClr val="accent1">
                    <a:lumMod val="50000"/>
                  </a:schemeClr>
                </a:solidFill>
              </a:rPr>
              <a:t>reskill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– 10 ml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PNRRM1C3I3.3.1S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99962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713007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182187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87097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94964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57120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Creatività Contemporanea</a:t>
            </a:r>
          </a:p>
        </p:txBody>
      </p:sp>
      <p:pic>
        <p:nvPicPr>
          <p:cNvPr id="14" name="Immagine 13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605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44540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07215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17350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796877"/>
            <a:ext cx="1691873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DG </a:t>
            </a:r>
            <a:r>
              <a:rPr lang="it-IT" sz="800" dirty="0">
                <a:solidFill>
                  <a:srgbClr val="002060"/>
                </a:solidFill>
              </a:rPr>
              <a:t>Creatività Contemporanea</a:t>
            </a: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26565"/>
            <a:ext cx="1654963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C00000"/>
                </a:solidFill>
              </a:rPr>
              <a:t>Gestore disposizione di pagamento – </a:t>
            </a:r>
            <a:r>
              <a:rPr lang="it-IT" sz="800" dirty="0" smtClean="0">
                <a:solidFill>
                  <a:srgbClr val="C00000"/>
                </a:solidFill>
              </a:rPr>
              <a:t>Soggetto Attuatore </a:t>
            </a:r>
            <a:r>
              <a:rPr lang="it-IT" sz="800" dirty="0">
                <a:solidFill>
                  <a:srgbClr val="C00000"/>
                </a:solidFill>
              </a:rPr>
              <a:t>- DG Creatività </a:t>
            </a:r>
            <a:r>
              <a:rPr lang="it-IT" sz="800" dirty="0" smtClean="0">
                <a:solidFill>
                  <a:srgbClr val="C00000"/>
                </a:solidFill>
              </a:rPr>
              <a:t>Contemporanea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</p:cNvCxnSpPr>
          <p:nvPr/>
        </p:nvCxnSpPr>
        <p:spPr>
          <a:xfrm flipV="1">
            <a:off x="9522788" y="5066500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367396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483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71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919290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44" name="Rettangolo 43"/>
          <p:cNvSpPr/>
          <p:nvPr/>
        </p:nvSpPr>
        <p:spPr>
          <a:xfrm>
            <a:off x="323633" y="91183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rgbClr val="C00000"/>
                </a:solidFill>
              </a:rPr>
              <a:t>Gestore delle Disposizioni di pagamento del Soggetto Attuatore - DG Creatività </a:t>
            </a:r>
            <a:r>
              <a:rPr lang="it-IT" sz="1400" b="1" dirty="0" smtClean="0">
                <a:solidFill>
                  <a:srgbClr val="C00000"/>
                </a:solidFill>
              </a:rPr>
              <a:t>Contemporanea - </a:t>
            </a:r>
            <a:r>
              <a:rPr lang="it-IT" sz="1400" dirty="0" smtClean="0"/>
              <a:t>crea la Disposizione di pagamento e inserisce i dati dei Soggetti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DG Creatività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Contemporanea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S</a:t>
            </a:r>
            <a:r>
              <a:rPr lang="it-IT" sz="1400" dirty="0" smtClean="0"/>
              <a:t>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  <p:sp>
        <p:nvSpPr>
          <p:cNvPr id="47" name="Rettangolo 46"/>
          <p:cNvSpPr/>
          <p:nvPr/>
        </p:nvSpPr>
        <p:spPr>
          <a:xfrm>
            <a:off x="281247" y="312472"/>
            <a:ext cx="11629506" cy="5736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3.3.1 – Interventi per migliorare l’ecosistema in cui operano i settori culturali e creativi, incoraggiando la cooperazione tra operatori culturali e organizzazioni e facilitando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upskill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it-IT" sz="1400" b="1" dirty="0" err="1">
                <a:solidFill>
                  <a:schemeClr val="accent1">
                    <a:lumMod val="50000"/>
                  </a:schemeClr>
                </a:solidFill>
              </a:rPr>
              <a:t>reskill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 – 10 ml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PNRRM1C3I3.3.1S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767456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</p:spTree>
    <p:extLst>
      <p:ext uri="{BB962C8B-B14F-4D97-AF65-F5344CB8AC3E}">
        <p14:creationId xmlns:p14="http://schemas.microsoft.com/office/powerpoint/2010/main" val="73873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46101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18524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Creatività Contemporanea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65043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SCHEMA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3.3.2 –Sostegno ai settori culturali e creativi per l’innovazione e la transizione digitale – 115 ml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PNRRM1C3I3.3.2S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91261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704306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173486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078396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786263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48419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Creatività Contemporanea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14" name="Immagine 13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0848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3.3.2 –Sostegno ai settori culturali e creativi per l’innovazione e la transizione digitale – 115 ml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PNRRM1C3I3.3.2S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73</a:t>
            </a:fld>
            <a:endParaRPr lang="it-IT" dirty="0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7" name="Connettore 4 36"/>
          <p:cNvCxnSpPr>
            <a:stCxn id="50" idx="2"/>
            <a:endCxn id="42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4" name="Connettore 2 43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89630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62053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Creatività Contemporanea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108572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7"/>
            <a:ext cx="11629506" cy="5569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SCHEMA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3.3.3 – Promuovere la riduzione dell’impronta ecologica degli eventi culturali – 10 mln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PNRRM1C3I3.3.4S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34790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  <a:endCxn id="7" idx="0"/>
          </p:cNvCxnSpPr>
          <p:nvPr/>
        </p:nvCxnSpPr>
        <p:spPr>
          <a:xfrm rot="5400000">
            <a:off x="5747835" y="4842937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217015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121925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829792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91948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Creatività Contemporanea</a:t>
            </a:r>
          </a:p>
        </p:txBody>
      </p:sp>
      <p:pic>
        <p:nvPicPr>
          <p:cNvPr id="14" name="Immagine 13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0109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ttangolo 101"/>
          <p:cNvSpPr/>
          <p:nvPr/>
        </p:nvSpPr>
        <p:spPr>
          <a:xfrm>
            <a:off x="551370" y="4556817"/>
            <a:ext cx="2425726" cy="5654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3" name="Rettangolo 72"/>
          <p:cNvSpPr/>
          <p:nvPr/>
        </p:nvSpPr>
        <p:spPr>
          <a:xfrm>
            <a:off x="3767671" y="5709528"/>
            <a:ext cx="7956822" cy="5697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ttangolo 30"/>
          <p:cNvSpPr/>
          <p:nvPr/>
        </p:nvSpPr>
        <p:spPr>
          <a:xfrm>
            <a:off x="3767671" y="3502376"/>
            <a:ext cx="7956821" cy="6360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3767672" y="4181826"/>
            <a:ext cx="7956821" cy="14893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Rettangolo 44"/>
          <p:cNvSpPr/>
          <p:nvPr/>
        </p:nvSpPr>
        <p:spPr>
          <a:xfrm>
            <a:off x="3960452" y="3555693"/>
            <a:ext cx="1454494" cy="3010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/>
                </a:solidFill>
              </a:rPr>
              <a:t>Sistema informativo</a:t>
            </a:r>
          </a:p>
        </p:txBody>
      </p:sp>
      <p:sp>
        <p:nvSpPr>
          <p:cNvPr id="46" name="Rettangolo 45"/>
          <p:cNvSpPr/>
          <p:nvPr/>
        </p:nvSpPr>
        <p:spPr>
          <a:xfrm>
            <a:off x="3938865" y="5704331"/>
            <a:ext cx="1638961" cy="301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Banca d’Italia</a:t>
            </a:r>
          </a:p>
        </p:txBody>
      </p:sp>
      <p:sp>
        <p:nvSpPr>
          <p:cNvPr id="58" name="Rettangolo arrotondato 57"/>
          <p:cNvSpPr/>
          <p:nvPr/>
        </p:nvSpPr>
        <p:spPr>
          <a:xfrm>
            <a:off x="6243600" y="4344540"/>
            <a:ext cx="92396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Dettaglio quietanza</a:t>
            </a:r>
          </a:p>
        </p:txBody>
      </p:sp>
      <p:sp>
        <p:nvSpPr>
          <p:cNvPr id="60" name="Rettangolo arrotondato 59"/>
          <p:cNvSpPr/>
          <p:nvPr/>
        </p:nvSpPr>
        <p:spPr>
          <a:xfrm>
            <a:off x="7336087" y="3596189"/>
            <a:ext cx="1219022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accantonamento risorse</a:t>
            </a:r>
          </a:p>
        </p:txBody>
      </p:sp>
      <p:sp>
        <p:nvSpPr>
          <p:cNvPr id="61" name="Rettangolo arrotondato 60"/>
          <p:cNvSpPr/>
          <p:nvPr/>
        </p:nvSpPr>
        <p:spPr>
          <a:xfrm>
            <a:off x="7459303" y="5336860"/>
            <a:ext cx="972589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 disposizione di pagamento</a:t>
            </a:r>
          </a:p>
        </p:txBody>
      </p:sp>
      <p:sp>
        <p:nvSpPr>
          <p:cNvPr id="64" name="Rettangolo arrotondato 63"/>
          <p:cNvSpPr/>
          <p:nvPr/>
        </p:nvSpPr>
        <p:spPr>
          <a:xfrm>
            <a:off x="8857495" y="3596189"/>
            <a:ext cx="1330587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Creazione automatica ordine prelevamento fondi</a:t>
            </a:r>
          </a:p>
        </p:txBody>
      </p:sp>
      <p:sp>
        <p:nvSpPr>
          <p:cNvPr id="65" name="Rettangolo arrotondato 64"/>
          <p:cNvSpPr/>
          <p:nvPr/>
        </p:nvSpPr>
        <p:spPr>
          <a:xfrm>
            <a:off x="10345814" y="4407295"/>
            <a:ext cx="1083426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ordine prelevamento fondi</a:t>
            </a:r>
          </a:p>
        </p:txBody>
      </p:sp>
      <p:pic>
        <p:nvPicPr>
          <p:cNvPr id="39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91212" y="4287785"/>
            <a:ext cx="351790" cy="351790"/>
          </a:xfrm>
          <a:prstGeom prst="rect">
            <a:avLst/>
          </a:prstGeom>
        </p:spPr>
      </p:pic>
      <p:pic>
        <p:nvPicPr>
          <p:cNvPr id="40" name="Elemento grafico 39" descr="Impiegato con riempimento a tinta unita">
            <a:extLst>
              <a:ext uri="{FF2B5EF4-FFF2-40B4-BE49-F238E27FC236}">
                <a16:creationId xmlns:a16="http://schemas.microsoft.com/office/drawing/2014/main" id="{C4C41FDA-D565-6A43-9104-CEF142B4A7D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212" y="4707215"/>
            <a:ext cx="351790" cy="351790"/>
          </a:xfrm>
          <a:prstGeom prst="rect">
            <a:avLst/>
          </a:prstGeom>
        </p:spPr>
      </p:pic>
      <p:pic>
        <p:nvPicPr>
          <p:cNvPr id="42" name="Elemento grafico 41" descr="Impiegato con riempimento a tinta unita">
            <a:extLst>
              <a:ext uri="{FF2B5EF4-FFF2-40B4-BE49-F238E27FC236}">
                <a16:creationId xmlns:a16="http://schemas.microsoft.com/office/drawing/2014/main" id="{0ECCE2C8-6819-9846-ABC2-564E830BC09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91212" y="5217350"/>
            <a:ext cx="351790" cy="351790"/>
          </a:xfrm>
          <a:prstGeom prst="rect">
            <a:avLst/>
          </a:prstGeom>
        </p:spPr>
      </p:pic>
      <p:sp>
        <p:nvSpPr>
          <p:cNvPr id="48" name="Rettangolo arrotondato 13">
            <a:extLst>
              <a:ext uri="{FF2B5EF4-FFF2-40B4-BE49-F238E27FC236}">
                <a16:creationId xmlns:a16="http://schemas.microsoft.com/office/drawing/2014/main" id="{9194F8B2-788A-A949-BE06-C46CDB8DBFF4}"/>
              </a:ext>
            </a:extLst>
          </p:cNvPr>
          <p:cNvSpPr/>
          <p:nvPr/>
        </p:nvSpPr>
        <p:spPr>
          <a:xfrm>
            <a:off x="4227151" y="4796877"/>
            <a:ext cx="1691873" cy="3254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002060"/>
                </a:solidFill>
              </a:rPr>
              <a:t>Firmatario </a:t>
            </a:r>
            <a:r>
              <a:rPr lang="it-IT" sz="800" dirty="0" smtClean="0">
                <a:solidFill>
                  <a:srgbClr val="002060"/>
                </a:solidFill>
              </a:rPr>
              <a:t>disposizione di pagamento – Struttura Attuatrice - DG </a:t>
            </a:r>
            <a:r>
              <a:rPr lang="it-IT" sz="800" dirty="0">
                <a:solidFill>
                  <a:srgbClr val="002060"/>
                </a:solidFill>
              </a:rPr>
              <a:t>Creatività Contemporanea</a:t>
            </a:r>
          </a:p>
        </p:txBody>
      </p:sp>
      <p:sp>
        <p:nvSpPr>
          <p:cNvPr id="52" name="Rettangolo arrotondato 13">
            <a:extLst>
              <a:ext uri="{FF2B5EF4-FFF2-40B4-BE49-F238E27FC236}">
                <a16:creationId xmlns:a16="http://schemas.microsoft.com/office/drawing/2014/main" id="{5F3E0408-762D-DC46-A8DB-7843E39277AF}"/>
              </a:ext>
            </a:extLst>
          </p:cNvPr>
          <p:cNvSpPr/>
          <p:nvPr/>
        </p:nvSpPr>
        <p:spPr>
          <a:xfrm>
            <a:off x="4227151" y="5326565"/>
            <a:ext cx="1654963" cy="31175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rgbClr val="C00000"/>
                </a:solidFill>
              </a:rPr>
              <a:t>Gestore disposizione di pagamento – </a:t>
            </a:r>
            <a:r>
              <a:rPr lang="it-IT" sz="800" dirty="0" smtClean="0">
                <a:solidFill>
                  <a:srgbClr val="C00000"/>
                </a:solidFill>
              </a:rPr>
              <a:t>Soggetto Attuatore </a:t>
            </a:r>
            <a:r>
              <a:rPr lang="it-IT" sz="800" dirty="0">
                <a:solidFill>
                  <a:srgbClr val="C00000"/>
                </a:solidFill>
              </a:rPr>
              <a:t>- DG Creatività </a:t>
            </a:r>
            <a:r>
              <a:rPr lang="it-IT" sz="800" dirty="0" smtClean="0">
                <a:solidFill>
                  <a:srgbClr val="C00000"/>
                </a:solidFill>
              </a:rPr>
              <a:t>Contemporanea</a:t>
            </a:r>
          </a:p>
          <a:p>
            <a:endParaRPr lang="it-IT" sz="800" dirty="0">
              <a:solidFill>
                <a:srgbClr val="C00000"/>
              </a:solidFill>
            </a:endParaRPr>
          </a:p>
        </p:txBody>
      </p:sp>
      <p:sp>
        <p:nvSpPr>
          <p:cNvPr id="55" name="Rettangolo arrotondato 13">
            <a:extLst>
              <a:ext uri="{FF2B5EF4-FFF2-40B4-BE49-F238E27FC236}">
                <a16:creationId xmlns:a16="http://schemas.microsoft.com/office/drawing/2014/main" id="{786DCDA6-757A-1941-8352-FC05CA065B3C}"/>
              </a:ext>
            </a:extLst>
          </p:cNvPr>
          <p:cNvSpPr/>
          <p:nvPr/>
        </p:nvSpPr>
        <p:spPr>
          <a:xfrm>
            <a:off x="4227151" y="4297223"/>
            <a:ext cx="1254557" cy="35379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800" dirty="0">
                <a:solidFill>
                  <a:schemeClr val="tx1"/>
                </a:solidFill>
              </a:rPr>
              <a:t>Funzionario </a:t>
            </a:r>
            <a:r>
              <a:rPr lang="it-IT" sz="800" dirty="0" smtClean="0">
                <a:solidFill>
                  <a:schemeClr val="tx1"/>
                </a:solidFill>
              </a:rPr>
              <a:t>delegato – Unità di Missione - </a:t>
            </a:r>
            <a:r>
              <a:rPr lang="it-IT" sz="800" dirty="0" err="1" smtClean="0">
                <a:solidFill>
                  <a:schemeClr val="tx1"/>
                </a:solidFill>
              </a:rPr>
              <a:t>MiC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9906AF5D-FD27-214F-BCAB-129C21D96BB1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8431892" y="5486382"/>
            <a:ext cx="6100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68B807E3-62E1-B34E-8490-097588EFFCA5}"/>
              </a:ext>
            </a:extLst>
          </p:cNvPr>
          <p:cNvCxnSpPr>
            <a:cxnSpLocks/>
          </p:cNvCxnSpPr>
          <p:nvPr/>
        </p:nvCxnSpPr>
        <p:spPr>
          <a:xfrm flipV="1">
            <a:off x="9522788" y="5066500"/>
            <a:ext cx="0" cy="202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2 69">
            <a:extLst>
              <a:ext uri="{FF2B5EF4-FFF2-40B4-BE49-F238E27FC236}">
                <a16:creationId xmlns:a16="http://schemas.microsoft.com/office/drawing/2014/main" id="{6B20EC4B-BE44-B342-91B3-235EAF9D5450}"/>
              </a:ext>
            </a:extLst>
          </p:cNvPr>
          <p:cNvCxnSpPr>
            <a:cxnSpLocks/>
            <a:stCxn id="63" idx="0"/>
            <a:endCxn id="64" idx="2"/>
          </p:cNvCxnSpPr>
          <p:nvPr/>
        </p:nvCxnSpPr>
        <p:spPr>
          <a:xfrm flipV="1">
            <a:off x="9522788" y="3895233"/>
            <a:ext cx="1" cy="939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>
            <a:extLst>
              <a:ext uri="{FF2B5EF4-FFF2-40B4-BE49-F238E27FC236}">
                <a16:creationId xmlns:a16="http://schemas.microsoft.com/office/drawing/2014/main" id="{B200452E-046E-2348-BE90-24630EBA9D3C}"/>
              </a:ext>
            </a:extLst>
          </p:cNvPr>
          <p:cNvCxnSpPr>
            <a:cxnSpLocks/>
            <a:stCxn id="65" idx="2"/>
          </p:cNvCxnSpPr>
          <p:nvPr/>
        </p:nvCxnSpPr>
        <p:spPr>
          <a:xfrm>
            <a:off x="10887527" y="4706339"/>
            <a:ext cx="1" cy="1039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2DC7313B-54AB-374F-99E9-A10D9F2082BE}"/>
              </a:ext>
            </a:extLst>
          </p:cNvPr>
          <p:cNvCxnSpPr>
            <a:cxnSpLocks/>
            <a:stCxn id="60" idx="2"/>
            <a:endCxn id="61" idx="0"/>
          </p:cNvCxnSpPr>
          <p:nvPr/>
        </p:nvCxnSpPr>
        <p:spPr>
          <a:xfrm>
            <a:off x="7945598" y="3895233"/>
            <a:ext cx="0" cy="1441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A54A5566-C0CE-EE4D-8182-8AF49FBE035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6696678" y="3367396"/>
            <a:ext cx="8907" cy="977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4 88">
            <a:extLst>
              <a:ext uri="{FF2B5EF4-FFF2-40B4-BE49-F238E27FC236}">
                <a16:creationId xmlns:a16="http://schemas.microsoft.com/office/drawing/2014/main" id="{B9D284BC-6568-2C4E-9FA2-1F9964A14CB5}"/>
              </a:ext>
            </a:extLst>
          </p:cNvPr>
          <p:cNvCxnSpPr>
            <a:cxnSpLocks/>
            <a:stCxn id="58" idx="3"/>
            <a:endCxn id="60" idx="1"/>
          </p:cNvCxnSpPr>
          <p:nvPr/>
        </p:nvCxnSpPr>
        <p:spPr>
          <a:xfrm flipV="1">
            <a:off x="7167569" y="3745711"/>
            <a:ext cx="168518" cy="7483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4 92">
            <a:extLst>
              <a:ext uri="{FF2B5EF4-FFF2-40B4-BE49-F238E27FC236}">
                <a16:creationId xmlns:a16="http://schemas.microsoft.com/office/drawing/2014/main" id="{E463A576-A398-6848-9209-EA425DFBC15C}"/>
              </a:ext>
            </a:extLst>
          </p:cNvPr>
          <p:cNvCxnSpPr>
            <a:cxnSpLocks/>
            <a:stCxn id="64" idx="3"/>
            <a:endCxn id="65" idx="0"/>
          </p:cNvCxnSpPr>
          <p:nvPr/>
        </p:nvCxnSpPr>
        <p:spPr>
          <a:xfrm>
            <a:off x="10188082" y="3745711"/>
            <a:ext cx="699445" cy="6615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ttangolo 95">
            <a:extLst>
              <a:ext uri="{FF2B5EF4-FFF2-40B4-BE49-F238E27FC236}">
                <a16:creationId xmlns:a16="http://schemas.microsoft.com/office/drawing/2014/main" id="{0D1DFB60-B991-A543-A96A-20C3EE13463D}"/>
              </a:ext>
            </a:extLst>
          </p:cNvPr>
          <p:cNvSpPr/>
          <p:nvPr/>
        </p:nvSpPr>
        <p:spPr>
          <a:xfrm>
            <a:off x="5999572" y="3125407"/>
            <a:ext cx="1581344" cy="31044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1">
                    <a:lumMod val="50000"/>
                  </a:schemeClr>
                </a:solidFill>
              </a:rPr>
              <a:t>Versamento della Banca </a:t>
            </a:r>
            <a:r>
              <a:rPr lang="it-IT" sz="800" b="1" dirty="0" smtClean="0">
                <a:solidFill>
                  <a:schemeClr val="accent1">
                    <a:lumMod val="50000"/>
                  </a:schemeClr>
                </a:solidFill>
              </a:rPr>
              <a:t>d’Italia sulla contabilità speciale 6285</a:t>
            </a:r>
            <a:endParaRPr lang="it-IT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75</a:t>
            </a:fld>
            <a:endParaRPr lang="it-IT"/>
          </a:p>
        </p:txBody>
      </p:sp>
      <p:pic>
        <p:nvPicPr>
          <p:cNvPr id="100" name="Elemento grafico 38" descr="Impiegato con riempimento a tinta unita">
            <a:extLst>
              <a:ext uri="{FF2B5EF4-FFF2-40B4-BE49-F238E27FC236}">
                <a16:creationId xmlns:a16="http://schemas.microsoft.com/office/drawing/2014/main" id="{04D01D29-82C2-DB4C-BFCC-C555D275F5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87432" y="4661425"/>
            <a:ext cx="351790" cy="351790"/>
          </a:xfrm>
          <a:prstGeom prst="rect">
            <a:avLst/>
          </a:prstGeom>
        </p:spPr>
      </p:pic>
      <p:sp>
        <p:nvSpPr>
          <p:cNvPr id="101" name="Rettangolo 100"/>
          <p:cNvSpPr/>
          <p:nvPr/>
        </p:nvSpPr>
        <p:spPr>
          <a:xfrm>
            <a:off x="978024" y="4697978"/>
            <a:ext cx="1638961" cy="301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 smtClean="0">
                <a:solidFill>
                  <a:schemeClr val="tx1"/>
                </a:solidFill>
              </a:rPr>
              <a:t>Unità di Missione </a:t>
            </a:r>
          </a:p>
          <a:p>
            <a:r>
              <a:rPr lang="it-IT" sz="1100" b="1" dirty="0" smtClean="0">
                <a:solidFill>
                  <a:schemeClr val="tx1"/>
                </a:solidFill>
              </a:rPr>
              <a:t>Ministero della Cultura</a:t>
            </a:r>
            <a:endParaRPr lang="it-IT" sz="1100" b="1" dirty="0">
              <a:solidFill>
                <a:schemeClr val="tx1"/>
              </a:solidFill>
            </a:endParaRPr>
          </a:p>
        </p:txBody>
      </p:sp>
      <p:cxnSp>
        <p:nvCxnSpPr>
          <p:cNvPr id="23" name="Connettore 4 22"/>
          <p:cNvCxnSpPr>
            <a:stCxn id="102" idx="3"/>
            <a:endCxn id="96" idx="1"/>
          </p:cNvCxnSpPr>
          <p:nvPr/>
        </p:nvCxnSpPr>
        <p:spPr>
          <a:xfrm flipV="1">
            <a:off x="2977096" y="3280629"/>
            <a:ext cx="3022476" cy="1558927"/>
          </a:xfrm>
          <a:prstGeom prst="bentConnector3">
            <a:avLst>
              <a:gd name="adj1" fmla="val 138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ttangolo arrotondato 109"/>
          <p:cNvSpPr/>
          <p:nvPr/>
        </p:nvSpPr>
        <p:spPr>
          <a:xfrm>
            <a:off x="10480424" y="5745410"/>
            <a:ext cx="814207" cy="493628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Effettua </a:t>
            </a:r>
            <a:r>
              <a:rPr lang="it-IT" sz="800" dirty="0" smtClean="0">
                <a:solidFill>
                  <a:schemeClr val="tx1"/>
                </a:solidFill>
              </a:rPr>
              <a:t>pagamento al soggetto realizzatore</a:t>
            </a:r>
            <a:endParaRPr lang="it-IT" sz="800" dirty="0">
              <a:solidFill>
                <a:schemeClr val="tx1"/>
              </a:solidFill>
            </a:endParaRPr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arrotondato 42"/>
          <p:cNvSpPr/>
          <p:nvPr/>
        </p:nvSpPr>
        <p:spPr>
          <a:xfrm>
            <a:off x="9041903" y="5278059"/>
            <a:ext cx="961769" cy="357845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Inserisce dati </a:t>
            </a:r>
            <a:r>
              <a:rPr lang="it-IT" sz="800" dirty="0" smtClean="0">
                <a:solidFill>
                  <a:schemeClr val="tx1"/>
                </a:solidFill>
              </a:rPr>
              <a:t>soggetti realizzatori</a:t>
            </a:r>
            <a:endParaRPr lang="it-IT" sz="800" dirty="0">
              <a:solidFill>
                <a:schemeClr val="tx1"/>
              </a:solidFill>
            </a:endParaRPr>
          </a:p>
        </p:txBody>
      </p:sp>
      <p:sp>
        <p:nvSpPr>
          <p:cNvPr id="63" name="Rettangolo arrotondato 62"/>
          <p:cNvSpPr/>
          <p:nvPr/>
        </p:nvSpPr>
        <p:spPr>
          <a:xfrm>
            <a:off x="9030334" y="4767456"/>
            <a:ext cx="984908" cy="29904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Firma disposizione di pagamento</a:t>
            </a:r>
          </a:p>
        </p:txBody>
      </p:sp>
      <p:sp>
        <p:nvSpPr>
          <p:cNvPr id="49" name="Rettangolo 48"/>
          <p:cNvSpPr/>
          <p:nvPr/>
        </p:nvSpPr>
        <p:spPr>
          <a:xfrm>
            <a:off x="281247" y="115408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3.3.3 –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Promuovere la riduzione dell’impronta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ecologica degli eventi culturali – 10 mln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PNRRM1C3I3.3.4S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323633" y="795455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Banca </a:t>
            </a:r>
            <a:r>
              <a:rPr lang="it-IT" sz="1400" dirty="0"/>
              <a:t>d’Italia </a:t>
            </a:r>
            <a:r>
              <a:rPr lang="it-IT" sz="1400" dirty="0" smtClean="0"/>
              <a:t>effettua </a:t>
            </a:r>
            <a:r>
              <a:rPr lang="it-IT" sz="1400" dirty="0"/>
              <a:t>il versamento sulla Contabilità Speciale </a:t>
            </a:r>
            <a:r>
              <a:rPr lang="it-IT" sz="1400" dirty="0" smtClean="0"/>
              <a:t>6285 su richiesta dell’Unità di Missione.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, </a:t>
            </a:r>
            <a:r>
              <a:rPr lang="it-IT" sz="1400" dirty="0" smtClean="0"/>
              <a:t>ricevute</a:t>
            </a:r>
            <a:r>
              <a:rPr lang="it-IT" sz="1400" b="1" dirty="0" smtClean="0"/>
              <a:t> </a:t>
            </a:r>
            <a:r>
              <a:rPr lang="it-IT" sz="1400" dirty="0" smtClean="0"/>
              <a:t>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dettaglia </a:t>
            </a:r>
            <a:r>
              <a:rPr lang="it-IT" sz="1400" dirty="0"/>
              <a:t>la quietanza sul sistema informativo creando </a:t>
            </a:r>
            <a:r>
              <a:rPr lang="it-IT" sz="1400" dirty="0" smtClean="0"/>
              <a:t>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rgbClr val="C00000"/>
                </a:solidFill>
              </a:rPr>
              <a:t>Gestore delle Disposizioni di pagamento del Soggetto Attuatore - DG Creatività </a:t>
            </a:r>
            <a:r>
              <a:rPr lang="it-IT" sz="1400" b="1" dirty="0" smtClean="0">
                <a:solidFill>
                  <a:srgbClr val="C00000"/>
                </a:solidFill>
              </a:rPr>
              <a:t>Contemporanea - </a:t>
            </a:r>
            <a:r>
              <a:rPr lang="it-IT" sz="1400" dirty="0" smtClean="0"/>
              <a:t>crea la Disposizione di pagamento e inserisce i dati dei Soggetti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Firmatario della disposizione di pagamento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della Struttura Attuatrice -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DG Creatività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Contemporanea -</a:t>
            </a:r>
            <a:r>
              <a:rPr lang="it-IT" sz="1400" b="1" dirty="0" smtClean="0"/>
              <a:t> </a:t>
            </a:r>
            <a:r>
              <a:rPr lang="it-IT" sz="1400" dirty="0"/>
              <a:t>provvede alla verifica di tutti i dati inseriti e, in caso di esito positivo, firma la </a:t>
            </a:r>
            <a:r>
              <a:rPr lang="it-IT" sz="1400" dirty="0" smtClean="0"/>
              <a:t>disposizione </a:t>
            </a:r>
            <a:r>
              <a:rPr lang="it-IT" sz="1400" dirty="0"/>
              <a:t>di </a:t>
            </a:r>
            <a:r>
              <a:rPr lang="it-IT" sz="1400" dirty="0" smtClean="0"/>
              <a:t>pagamento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dirty="0"/>
              <a:t>Banca </a:t>
            </a:r>
            <a:r>
              <a:rPr lang="it-IT" sz="1400" dirty="0" smtClean="0"/>
              <a:t>d’Italia effettua </a:t>
            </a:r>
            <a:r>
              <a:rPr lang="it-IT" sz="1400" dirty="0"/>
              <a:t>il pagamento ai S</a:t>
            </a:r>
            <a:r>
              <a:rPr lang="it-IT" sz="1400" dirty="0" smtClean="0"/>
              <a:t>oggetti </a:t>
            </a:r>
            <a:r>
              <a:rPr lang="it-IT" sz="1400" dirty="0"/>
              <a:t>R</a:t>
            </a:r>
            <a:r>
              <a:rPr lang="it-IT" sz="1400" dirty="0" smtClean="0"/>
              <a:t>ealizzatori.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/>
              <a:t>L</a:t>
            </a:r>
            <a:r>
              <a:rPr lang="it-IT" sz="1400" dirty="0" smtClean="0"/>
              <a:t>a </a:t>
            </a:r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Struttura Attuatrice</a:t>
            </a:r>
            <a:r>
              <a:rPr lang="it-IT" sz="1400" dirty="0" smtClean="0"/>
              <a:t>, verificato l’esito </a:t>
            </a:r>
            <a:r>
              <a:rPr lang="it-IT" sz="1400" dirty="0"/>
              <a:t>dei </a:t>
            </a:r>
            <a:r>
              <a:rPr lang="it-IT" sz="1400" dirty="0" smtClean="0"/>
              <a:t>pagamenti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può procedere con la richiesta di rimborso all’Unità di Missione.</a:t>
            </a:r>
          </a:p>
        </p:txBody>
      </p:sp>
    </p:spTree>
    <p:extLst>
      <p:ext uri="{BB962C8B-B14F-4D97-AF65-F5344CB8AC3E}">
        <p14:creationId xmlns:p14="http://schemas.microsoft.com/office/powerpoint/2010/main" val="395246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872224" y="1359707"/>
            <a:ext cx="2464590" cy="530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Unità di Missione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044647" y="2586229"/>
            <a:ext cx="2130025" cy="5123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</a:p>
          <a:p>
            <a:pPr algn="ctr"/>
            <a:r>
              <a:rPr lang="it-IT" sz="1200" i="1" dirty="0" smtClean="0">
                <a:solidFill>
                  <a:schemeClr val="tx1"/>
                </a:solidFill>
              </a:rPr>
              <a:t>DG Creatività Contemporanea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091166" y="5258257"/>
            <a:ext cx="2108443" cy="9014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solidFill>
                  <a:schemeClr val="tx1"/>
                </a:solidFill>
              </a:rPr>
              <a:t>SOGGETTO REALIZZATORE/ESECUTORE</a:t>
            </a:r>
          </a:p>
        </p:txBody>
      </p:sp>
      <p:cxnSp>
        <p:nvCxnSpPr>
          <p:cNvPr id="9" name="Connettore diritto 8"/>
          <p:cNvCxnSpPr/>
          <p:nvPr/>
        </p:nvCxnSpPr>
        <p:spPr>
          <a:xfrm flipV="1">
            <a:off x="281247" y="931025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290948"/>
            <a:ext cx="11629506" cy="5254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SCHEMA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DELLE FUNZIONI OPERATIVE </a:t>
            </a:r>
            <a:r>
              <a:rPr lang="it-IT" sz="1600" dirty="0" err="1">
                <a:solidFill>
                  <a:schemeClr val="accent1">
                    <a:lumMod val="50000"/>
                  </a:schemeClr>
                </a:solidFill>
              </a:rPr>
              <a:t>MiC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3.3.4 – Promuovere l’innovazione e l’eco-progettazione inclusiva – 20 ml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Codice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PNRRM1C3I3.3.5S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4 46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717384" y="3495819"/>
            <a:ext cx="820351" cy="24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4 52">
            <a:extLst>
              <a:ext uri="{FF2B5EF4-FFF2-40B4-BE49-F238E27FC236}">
                <a16:creationId xmlns:a16="http://schemas.microsoft.com/office/drawing/2014/main" id="{D3C77765-2D17-3843-B579-F57E16918108}"/>
              </a:ext>
            </a:extLst>
          </p:cNvPr>
          <p:cNvCxnSpPr>
            <a:cxnSpLocks/>
          </p:cNvCxnSpPr>
          <p:nvPr/>
        </p:nvCxnSpPr>
        <p:spPr>
          <a:xfrm rot="5400000">
            <a:off x="5715620" y="4855629"/>
            <a:ext cx="830280" cy="36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7199609" y="5717309"/>
            <a:ext cx="709356" cy="1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stCxn id="4" idx="2"/>
            <a:endCxn id="5" idx="0"/>
          </p:cNvCxnSpPr>
          <p:nvPr/>
        </p:nvCxnSpPr>
        <p:spPr>
          <a:xfrm>
            <a:off x="6104519" y="1890572"/>
            <a:ext cx="5141" cy="69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e 16"/>
          <p:cNvSpPr/>
          <p:nvPr/>
        </p:nvSpPr>
        <p:spPr>
          <a:xfrm>
            <a:off x="7812386" y="5428212"/>
            <a:ext cx="2072016" cy="6245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Emette fattura</a:t>
            </a:r>
            <a:endParaRPr lang="it-IT" sz="1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074542" y="3907199"/>
            <a:ext cx="2108443" cy="550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</a:p>
          <a:p>
            <a:pPr algn="ctr"/>
            <a:r>
              <a:rPr lang="it-IT" sz="1200" i="1" dirty="0">
                <a:solidFill>
                  <a:schemeClr val="tx1"/>
                </a:solidFill>
              </a:rPr>
              <a:t>DG Creatività Contemporanea</a:t>
            </a:r>
            <a:endParaRPr lang="it-IT" sz="1200" i="1" dirty="0">
              <a:solidFill>
                <a:schemeClr val="tx1"/>
              </a:solidFill>
            </a:endParaRPr>
          </a:p>
        </p:txBody>
      </p:sp>
      <p:pic>
        <p:nvPicPr>
          <p:cNvPr id="14" name="Immagine 13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337872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322340"/>
            <a:ext cx="1536054" cy="32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621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diritto 8"/>
          <p:cNvCxnSpPr/>
          <p:nvPr/>
        </p:nvCxnSpPr>
        <p:spPr>
          <a:xfrm flipV="1">
            <a:off x="281247" y="625764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281247" y="196093"/>
            <a:ext cx="11629506" cy="5736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sz="1600" dirty="0" smtClean="0">
                <a:solidFill>
                  <a:schemeClr val="accent1">
                    <a:lumMod val="50000"/>
                  </a:schemeClr>
                </a:solidFill>
              </a:rPr>
              <a:t>FINANZIARIO  </a:t>
            </a:r>
          </a:p>
          <a:p>
            <a:pPr algn="ctr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3.3.4 – Promuovere l’innovazione e l’eco-progettazione inclusiva – 20 ml</a:t>
            </a:r>
          </a:p>
          <a:p>
            <a:pPr algn="ctr"/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Codice intervento </a:t>
            </a:r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PNRRM1C3I3.3.5S</a:t>
            </a:r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" name="Immagine 29" descr="C:\Users\francazi\Downloads\MiC_logo_esteso_BLU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Immagine 74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77</a:t>
            </a:fld>
            <a:endParaRPr lang="it-IT"/>
          </a:p>
        </p:txBody>
      </p:sp>
      <p:cxnSp>
        <p:nvCxnSpPr>
          <p:cNvPr id="41" name="Connettore diritto 40"/>
          <p:cNvCxnSpPr/>
          <p:nvPr/>
        </p:nvCxnSpPr>
        <p:spPr>
          <a:xfrm flipV="1">
            <a:off x="281247" y="769659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2023489" y="378337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Richiesta di pagamento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4290309" y="3776982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Rendiconto e domanda di rimborso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179077" y="3823605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Giustificativi di spesa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2032806" y="4636757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172842" y="5053355"/>
            <a:ext cx="1130398" cy="416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Trasferimento fondi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8138200" y="4691109"/>
            <a:ext cx="1130398" cy="2282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Pagamenti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5172842" y="4239916"/>
            <a:ext cx="1200966" cy="408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Struttura Attuatrice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37" name="Connettore 4 36"/>
          <p:cNvCxnSpPr>
            <a:stCxn id="50" idx="2"/>
            <a:endCxn id="42" idx="2"/>
          </p:cNvCxnSpPr>
          <p:nvPr/>
        </p:nvCxnSpPr>
        <p:spPr>
          <a:xfrm rot="16200000" flipH="1">
            <a:off x="5667720" y="2719633"/>
            <a:ext cx="39677" cy="3876022"/>
          </a:xfrm>
          <a:prstGeom prst="bentConnector3">
            <a:avLst>
              <a:gd name="adj1" fmla="val 13163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>
            <a:off x="1994462" y="4555066"/>
            <a:ext cx="9997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38"/>
          <p:cNvSpPr/>
          <p:nvPr/>
        </p:nvSpPr>
        <p:spPr>
          <a:xfrm>
            <a:off x="859193" y="4222878"/>
            <a:ext cx="1378172" cy="4054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Servizio Centrale per il PNRR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0" name="Connettore 2 39"/>
          <p:cNvCxnSpPr/>
          <p:nvPr/>
        </p:nvCxnSpPr>
        <p:spPr>
          <a:xfrm>
            <a:off x="8026400" y="4555066"/>
            <a:ext cx="1227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7036734" y="4239916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Attuatore</a:t>
            </a:r>
            <a:endParaRPr lang="it-IT" sz="1200" i="1" dirty="0">
              <a:solidFill>
                <a:schemeClr val="tx1"/>
              </a:solidFill>
            </a:endParaRPr>
          </a:p>
        </p:txBody>
      </p:sp>
      <p:cxnSp>
        <p:nvCxnSpPr>
          <p:cNvPr id="44" name="Connettore 2 43"/>
          <p:cNvCxnSpPr/>
          <p:nvPr/>
        </p:nvCxnSpPr>
        <p:spPr>
          <a:xfrm flipH="1">
            <a:off x="8223265" y="4320185"/>
            <a:ext cx="12086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H="1" flipV="1">
            <a:off x="6382668" y="4320185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tangolo 45"/>
          <p:cNvSpPr/>
          <p:nvPr/>
        </p:nvSpPr>
        <p:spPr>
          <a:xfrm>
            <a:off x="6123352" y="3788852"/>
            <a:ext cx="1130398" cy="335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accent1">
                    <a:lumMod val="50000"/>
                  </a:schemeClr>
                </a:solidFill>
              </a:rPr>
              <a:t>Inserimento documentazione contabile su </a:t>
            </a:r>
            <a:r>
              <a:rPr lang="it-IT" sz="900" dirty="0" err="1" smtClean="0">
                <a:solidFill>
                  <a:schemeClr val="accent1">
                    <a:lumMod val="50000"/>
                  </a:schemeClr>
                </a:solidFill>
              </a:rPr>
              <a:t>RegiS</a:t>
            </a:r>
            <a:endParaRPr lang="it-IT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7" name="Connettore 2 46"/>
          <p:cNvCxnSpPr/>
          <p:nvPr/>
        </p:nvCxnSpPr>
        <p:spPr>
          <a:xfrm flipH="1" flipV="1">
            <a:off x="4511847" y="4306403"/>
            <a:ext cx="654067" cy="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 flipH="1">
            <a:off x="2237365" y="4307548"/>
            <a:ext cx="1028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2994173" y="4222877"/>
            <a:ext cx="1510747" cy="4149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Unità di Missione</a:t>
            </a:r>
            <a:endParaRPr lang="it-IT" sz="1200" i="1" dirty="0">
              <a:solidFill>
                <a:schemeClr val="tx1"/>
              </a:solidFill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323633" y="854724"/>
            <a:ext cx="11587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Servizio Centrale per il PNRR </a:t>
            </a:r>
            <a:r>
              <a:rPr lang="it-IT" sz="1400" dirty="0" smtClean="0"/>
              <a:t>approva la richiesta di pagamento pervenuta dall’Unità di Missione e la Banca d’Italia effettua </a:t>
            </a:r>
            <a:r>
              <a:rPr lang="it-IT" sz="1400" dirty="0"/>
              <a:t>il </a:t>
            </a:r>
            <a:r>
              <a:rPr lang="it-IT" sz="1400" dirty="0" smtClean="0"/>
              <a:t>trasferimento fondi </a:t>
            </a:r>
            <a:r>
              <a:rPr lang="it-IT" sz="1400" dirty="0"/>
              <a:t>sulla Contabilità Speciale 6285 PNRR-MINISTERO </a:t>
            </a:r>
            <a:r>
              <a:rPr lang="it-IT" sz="1400" dirty="0" smtClean="0"/>
              <a:t>DELLA CULTURA.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</a:t>
            </a:r>
            <a:r>
              <a:rPr lang="it-IT" sz="1400" b="1" dirty="0" smtClean="0"/>
              <a:t> Funzionario </a:t>
            </a:r>
            <a:r>
              <a:rPr lang="it-IT" sz="1400" b="1" dirty="0"/>
              <a:t>Delegato </a:t>
            </a:r>
            <a:r>
              <a:rPr lang="it-IT" sz="1400" b="1" dirty="0" smtClean="0"/>
              <a:t>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dirty="0" smtClean="0"/>
              <a:t>, ricevute le </a:t>
            </a:r>
            <a:r>
              <a:rPr lang="it-IT" sz="1400" dirty="0"/>
              <a:t>risorse sulla Contabilità </a:t>
            </a:r>
            <a:r>
              <a:rPr lang="it-IT" sz="1400" dirty="0" smtClean="0"/>
              <a:t>Speciale crea una </a:t>
            </a:r>
            <a:r>
              <a:rPr lang="it-IT" sz="1400" dirty="0"/>
              <a:t>task di accantonamento delle </a:t>
            </a:r>
            <a:r>
              <a:rPr lang="it-IT" sz="1400" dirty="0" smtClean="0"/>
              <a:t>risorse.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Gestore delle disposizioni di pagamento dell’Unità di Missione MIC</a:t>
            </a:r>
            <a:r>
              <a:rPr lang="it-IT" sz="1400" dirty="0" smtClean="0"/>
              <a:t> </a:t>
            </a:r>
            <a:r>
              <a:rPr lang="it-IT" sz="1400" dirty="0"/>
              <a:t>crea la disposizione di pagamento ed inserisce i dati </a:t>
            </a:r>
            <a:r>
              <a:rPr lang="it-IT" sz="1400" dirty="0" smtClean="0"/>
              <a:t>del Soggetto </a:t>
            </a:r>
            <a:r>
              <a:rPr lang="it-IT" sz="1400" dirty="0"/>
              <a:t>A</a:t>
            </a:r>
            <a:r>
              <a:rPr lang="it-IT" sz="1400" dirty="0" smtClean="0"/>
              <a:t>ttuatore.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Firmatario della </a:t>
            </a:r>
            <a:r>
              <a:rPr lang="it-IT" sz="1400" b="1" dirty="0"/>
              <a:t>disposizione di pagamento dell’Unità di Missione </a:t>
            </a:r>
            <a:r>
              <a:rPr lang="it-IT" sz="1400" b="1" dirty="0" smtClean="0"/>
              <a:t>MIC</a:t>
            </a:r>
            <a:r>
              <a:rPr lang="it-IT" sz="1400" dirty="0" smtClean="0"/>
              <a:t> </a:t>
            </a:r>
            <a:r>
              <a:rPr lang="it-IT" sz="1400" dirty="0"/>
              <a:t>provvede alla </a:t>
            </a:r>
            <a:r>
              <a:rPr lang="it-IT" sz="1400" dirty="0" smtClean="0"/>
              <a:t>verifica di </a:t>
            </a:r>
            <a:r>
              <a:rPr lang="it-IT" sz="1400" dirty="0"/>
              <a:t>tutti i dati inseriti </a:t>
            </a:r>
            <a:r>
              <a:rPr lang="it-IT" sz="1400" dirty="0" smtClean="0"/>
              <a:t>e firma </a:t>
            </a:r>
            <a:r>
              <a:rPr lang="it-IT" sz="1400" dirty="0"/>
              <a:t>la </a:t>
            </a:r>
            <a:r>
              <a:rPr lang="it-IT" sz="1400" dirty="0" smtClean="0"/>
              <a:t>disposizione </a:t>
            </a:r>
            <a:r>
              <a:rPr lang="it-IT" sz="1400" dirty="0"/>
              <a:t>di p</a:t>
            </a:r>
            <a:r>
              <a:rPr lang="it-IT" sz="1400" dirty="0" smtClean="0"/>
              <a:t>agamento</a:t>
            </a:r>
            <a:r>
              <a:rPr lang="it-IT" sz="14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Funzionario Delegato dell’Unità </a:t>
            </a:r>
            <a:r>
              <a:rPr lang="it-IT" sz="1400" b="1" dirty="0"/>
              <a:t>di Missione </a:t>
            </a:r>
            <a:r>
              <a:rPr lang="it-IT" sz="1400" b="1" dirty="0" err="1" smtClean="0"/>
              <a:t>MiC</a:t>
            </a:r>
            <a:r>
              <a:rPr lang="it-IT" sz="1400" b="1" dirty="0" smtClean="0"/>
              <a:t> </a:t>
            </a:r>
            <a:r>
              <a:rPr lang="it-IT" sz="1400" dirty="0" smtClean="0"/>
              <a:t>firma l’ordine di prelevamento fondi e la </a:t>
            </a:r>
            <a:r>
              <a:rPr lang="it-IT" sz="1400" dirty="0"/>
              <a:t>Banca </a:t>
            </a:r>
            <a:r>
              <a:rPr lang="it-IT" sz="1400" dirty="0" smtClean="0"/>
              <a:t>d’Italia </a:t>
            </a:r>
            <a:r>
              <a:rPr lang="it-IT" sz="1400" dirty="0"/>
              <a:t>effettua il </a:t>
            </a:r>
            <a:r>
              <a:rPr lang="it-IT" sz="1400" dirty="0" smtClean="0"/>
              <a:t>trasferimento fondi al </a:t>
            </a:r>
            <a:r>
              <a:rPr lang="it-IT" sz="1400" dirty="0"/>
              <a:t>S</a:t>
            </a:r>
            <a:r>
              <a:rPr lang="it-IT" sz="1400" dirty="0" smtClean="0"/>
              <a:t>oggetto Attuatore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Il </a:t>
            </a:r>
            <a:r>
              <a:rPr lang="it-IT" sz="1400" b="1" dirty="0" smtClean="0"/>
              <a:t>Soggetto Attuatore </a:t>
            </a:r>
            <a:r>
              <a:rPr lang="it-IT" sz="1400" dirty="0" smtClean="0"/>
              <a:t>provvede </a:t>
            </a:r>
            <a:r>
              <a:rPr lang="it-IT" sz="1400" dirty="0"/>
              <a:t>a pagare i </a:t>
            </a:r>
            <a:r>
              <a:rPr lang="it-IT" sz="1400" dirty="0" smtClean="0"/>
              <a:t>Soggetti </a:t>
            </a:r>
            <a:r>
              <a:rPr lang="it-IT" sz="1400" dirty="0"/>
              <a:t>R</a:t>
            </a:r>
            <a:r>
              <a:rPr lang="it-IT" sz="1400" dirty="0" smtClean="0"/>
              <a:t>ealizzatori e a caricare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.</a:t>
            </a:r>
            <a:endParaRPr lang="it-IT" sz="1400" dirty="0"/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La </a:t>
            </a:r>
            <a:r>
              <a:rPr lang="it-IT" sz="1400" b="1" dirty="0" smtClean="0"/>
              <a:t>Struttura Attuatrice</a:t>
            </a:r>
            <a:r>
              <a:rPr lang="it-IT" sz="1400" dirty="0" smtClean="0"/>
              <a:t>, verificata la documentazione su </a:t>
            </a:r>
            <a:r>
              <a:rPr lang="it-IT" sz="1400" dirty="0" err="1" smtClean="0"/>
              <a:t>ReGiS</a:t>
            </a:r>
            <a:r>
              <a:rPr lang="it-IT" sz="1400" dirty="0" smtClean="0"/>
              <a:t>, rendiconta la spesa e procede con la richiesta di rimborso all’Unità di Missione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/>
              <a:t>L’</a:t>
            </a:r>
            <a:r>
              <a:rPr lang="it-IT" sz="1400" b="1" dirty="0" smtClean="0"/>
              <a:t>Unità di Missione </a:t>
            </a:r>
            <a:r>
              <a:rPr lang="it-IT" sz="1400" dirty="0" smtClean="0"/>
              <a:t>inoltra la richiesta di pagamento al Servizio Centrale per il PNRR.</a:t>
            </a:r>
          </a:p>
        </p:txBody>
      </p:sp>
      <p:sp>
        <p:nvSpPr>
          <p:cNvPr id="53" name="Rettangolo 52"/>
          <p:cNvSpPr/>
          <p:nvPr/>
        </p:nvSpPr>
        <p:spPr>
          <a:xfrm>
            <a:off x="9262925" y="4236974"/>
            <a:ext cx="1177669" cy="437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Soggetto Realizzatore</a:t>
            </a:r>
            <a:endParaRPr lang="it-IT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838201" y="5213467"/>
            <a:ext cx="10658301" cy="9538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838201" y="2984269"/>
            <a:ext cx="10658302" cy="1920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838200" y="1053154"/>
            <a:ext cx="10658302" cy="1606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3997C3-7AA2-0549-946B-2C5E220F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092"/>
            <a:ext cx="10658302" cy="4023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b="1" dirty="0"/>
              <a:t>Gestore della </a:t>
            </a:r>
            <a:r>
              <a:rPr lang="it-IT" sz="1300" b="1" dirty="0" smtClean="0"/>
              <a:t>richiesta </a:t>
            </a:r>
            <a:r>
              <a:rPr lang="it-IT" sz="1300" b="1" dirty="0"/>
              <a:t>di </a:t>
            </a:r>
            <a:r>
              <a:rPr lang="it-IT" sz="1300" b="1" dirty="0" smtClean="0"/>
              <a:t>erogazione dell’Unità di Missione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/>
              <a:t>provvede ad effettuare </a:t>
            </a:r>
            <a:r>
              <a:rPr lang="it-IT" sz="1300" dirty="0" smtClean="0"/>
              <a:t>le </a:t>
            </a:r>
            <a:r>
              <a:rPr lang="it-IT" sz="1300" dirty="0"/>
              <a:t>richieste di erogazione a vario titolo (anticipazione, rimborso, saldo) al Servizio Centrale per il </a:t>
            </a:r>
            <a:r>
              <a:rPr lang="it-IT" sz="1300" dirty="0" smtClean="0"/>
              <a:t>PNRR - </a:t>
            </a:r>
            <a:r>
              <a:rPr lang="it-IT" sz="1300" dirty="0"/>
              <a:t>Ufficio VI, il </a:t>
            </a:r>
            <a:r>
              <a:rPr lang="it-IT" sz="1300" dirty="0" smtClean="0"/>
              <a:t>quale, </a:t>
            </a:r>
            <a:r>
              <a:rPr lang="it-IT" sz="1300" dirty="0"/>
              <a:t>approvando la richiesta di </a:t>
            </a:r>
            <a:r>
              <a:rPr lang="it-IT" sz="1300" dirty="0" smtClean="0"/>
              <a:t>erogazione, crea </a:t>
            </a:r>
            <a:r>
              <a:rPr lang="it-IT" sz="1300" dirty="0"/>
              <a:t>nel Sistema informativo, un accantonamento di risorse a disposizione dell’Amministrazione titolare. 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Gestore delle disposizione di pagamento </a:t>
            </a:r>
            <a:r>
              <a:rPr lang="it-IT" sz="1300" b="1" dirty="0" smtClean="0"/>
              <a:t>dell’Unità </a:t>
            </a:r>
            <a:r>
              <a:rPr lang="it-IT" sz="1300" b="1" dirty="0"/>
              <a:t>di </a:t>
            </a:r>
            <a:r>
              <a:rPr lang="it-IT" sz="1300" b="1" dirty="0" smtClean="0"/>
              <a:t>Missione </a:t>
            </a:r>
            <a:r>
              <a:rPr lang="it-IT" sz="1300" b="1" dirty="0" err="1" smtClean="0"/>
              <a:t>MiC</a:t>
            </a:r>
            <a:r>
              <a:rPr lang="it-IT" sz="1300" dirty="0" smtClean="0"/>
              <a:t> crea </a:t>
            </a:r>
            <a:r>
              <a:rPr lang="it-IT" sz="1300" dirty="0"/>
              <a:t>la </a:t>
            </a:r>
            <a:r>
              <a:rPr lang="it-IT" sz="1300" dirty="0" smtClean="0"/>
              <a:t>disposizione </a:t>
            </a:r>
            <a:r>
              <a:rPr lang="it-IT" sz="1300" dirty="0"/>
              <a:t>di </a:t>
            </a:r>
            <a:r>
              <a:rPr lang="it-IT" sz="1300" dirty="0" smtClean="0"/>
              <a:t>pagamento </a:t>
            </a:r>
            <a:r>
              <a:rPr lang="it-IT" sz="1300" dirty="0"/>
              <a:t>inserendo tutte le informazioni necessarie </a:t>
            </a:r>
            <a:r>
              <a:rPr lang="it-IT" sz="1300" dirty="0" smtClean="0"/>
              <a:t>al trasferimento delle </a:t>
            </a:r>
            <a:r>
              <a:rPr lang="it-IT" sz="1300" dirty="0"/>
              <a:t>risorse sulla Contabilità </a:t>
            </a:r>
            <a:r>
              <a:rPr lang="it-IT" sz="1300" dirty="0" smtClean="0"/>
              <a:t>Speciale del Ministero dell’Interno per i singoli investimenti.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Firmatario della disposizione di pagamento dell’Unità di </a:t>
            </a:r>
            <a:r>
              <a:rPr lang="it-IT" sz="1300" b="1" dirty="0" smtClean="0"/>
              <a:t>Missione </a:t>
            </a:r>
            <a:r>
              <a:rPr lang="it-IT" sz="1300" b="1" dirty="0" err="1" smtClean="0"/>
              <a:t>MiC</a:t>
            </a:r>
            <a:r>
              <a:rPr lang="it-IT" sz="1300" b="1" dirty="0" smtClean="0"/>
              <a:t> </a:t>
            </a:r>
            <a:r>
              <a:rPr lang="it-IT" sz="1300" dirty="0" smtClean="0"/>
              <a:t>firma e il </a:t>
            </a:r>
            <a:r>
              <a:rPr lang="it-IT" sz="1300" dirty="0"/>
              <a:t>sistema </a:t>
            </a:r>
            <a:r>
              <a:rPr lang="it-IT" sz="1300" dirty="0" smtClean="0"/>
              <a:t>informativo crea </a:t>
            </a:r>
            <a:r>
              <a:rPr lang="it-IT" sz="1300" dirty="0"/>
              <a:t>uno o più ordini di prelevamento fondi, che saranno successivamente firmati </a:t>
            </a:r>
            <a:r>
              <a:rPr lang="it-IT" sz="1300" dirty="0" smtClean="0"/>
              <a:t>dal </a:t>
            </a:r>
            <a:r>
              <a:rPr lang="it-IT" sz="1300" dirty="0"/>
              <a:t>Servizio Centrale per il </a:t>
            </a:r>
            <a:r>
              <a:rPr lang="it-IT" sz="1300" dirty="0" smtClean="0"/>
              <a:t>PNRR - </a:t>
            </a:r>
            <a:r>
              <a:rPr lang="it-IT" sz="1300" dirty="0"/>
              <a:t>Ufficio VI</a:t>
            </a:r>
            <a:r>
              <a:rPr lang="it-IT" sz="1300" dirty="0" smtClean="0"/>
              <a:t>.</a:t>
            </a:r>
          </a:p>
          <a:p>
            <a:pPr marL="0" indent="0" algn="just">
              <a:buNone/>
            </a:pPr>
            <a:r>
              <a:rPr lang="it-IT" sz="1300" dirty="0" smtClean="0"/>
              <a:t>La </a:t>
            </a:r>
            <a:r>
              <a:rPr lang="it-IT" sz="1300" dirty="0"/>
              <a:t>Banca d’Italia </a:t>
            </a:r>
            <a:r>
              <a:rPr lang="it-IT" sz="1300" dirty="0" smtClean="0"/>
              <a:t>effettua </a:t>
            </a:r>
            <a:r>
              <a:rPr lang="it-IT" sz="1300" dirty="0"/>
              <a:t>il versamento </a:t>
            </a:r>
            <a:r>
              <a:rPr lang="it-IT" sz="1300" dirty="0" smtClean="0"/>
              <a:t>sulla </a:t>
            </a:r>
            <a:r>
              <a:rPr lang="it-IT" sz="1300" dirty="0"/>
              <a:t>Contabilità </a:t>
            </a:r>
            <a:r>
              <a:rPr lang="it-IT" sz="1300" dirty="0" smtClean="0"/>
              <a:t>Speciale del Ministero dell’Interno.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Funzionario </a:t>
            </a:r>
            <a:r>
              <a:rPr lang="it-IT" sz="1300" b="1" dirty="0" smtClean="0"/>
              <a:t>Delegato del Ministero dell’Interno, </a:t>
            </a:r>
            <a:r>
              <a:rPr lang="it-IT" sz="1300" dirty="0"/>
              <a:t>incaricato di gestire i fondi versati nella predetta Contabilità </a:t>
            </a:r>
            <a:r>
              <a:rPr lang="it-IT" sz="1300" dirty="0" smtClean="0"/>
              <a:t>Speciale,</a:t>
            </a:r>
            <a:r>
              <a:rPr lang="it-IT" sz="1300" b="1" dirty="0" smtClean="0"/>
              <a:t> </a:t>
            </a:r>
            <a:r>
              <a:rPr lang="it-IT" sz="1300" dirty="0" smtClean="0"/>
              <a:t>ricevute </a:t>
            </a:r>
            <a:r>
              <a:rPr lang="it-IT" sz="1300" dirty="0"/>
              <a:t>le </a:t>
            </a:r>
            <a:r>
              <a:rPr lang="it-IT" sz="1300" dirty="0" smtClean="0"/>
              <a:t>risorse, provvede </a:t>
            </a:r>
            <a:r>
              <a:rPr lang="it-IT" sz="1300" dirty="0"/>
              <a:t>a dettagliare la quietanza sul sistema informativo creando così una task di accantonamento delle </a:t>
            </a:r>
            <a:r>
              <a:rPr lang="it-IT" sz="1300" dirty="0" smtClean="0"/>
              <a:t>risorse.</a:t>
            </a:r>
          </a:p>
          <a:p>
            <a:pPr marL="0" indent="0" algn="just">
              <a:buNone/>
            </a:pPr>
            <a:r>
              <a:rPr lang="it-IT" sz="1300" dirty="0"/>
              <a:t>I</a:t>
            </a:r>
            <a:r>
              <a:rPr lang="it-IT" sz="1300" dirty="0" smtClean="0"/>
              <a:t>l </a:t>
            </a:r>
            <a:r>
              <a:rPr lang="it-IT" sz="1300" b="1" dirty="0" smtClean="0"/>
              <a:t>Gestore </a:t>
            </a:r>
            <a:r>
              <a:rPr lang="it-IT" sz="1300" b="1" dirty="0"/>
              <a:t>delle </a:t>
            </a:r>
            <a:r>
              <a:rPr lang="it-IT" sz="1300" b="1" dirty="0" smtClean="0"/>
              <a:t>disposizioni </a:t>
            </a:r>
            <a:r>
              <a:rPr lang="it-IT" sz="1300" b="1" dirty="0"/>
              <a:t>di </a:t>
            </a:r>
            <a:r>
              <a:rPr lang="it-IT" sz="1300" b="1" dirty="0" smtClean="0"/>
              <a:t>pagamento </a:t>
            </a:r>
            <a:r>
              <a:rPr lang="it-IT" sz="1300" b="1" dirty="0"/>
              <a:t>del Ministero dell’Interno, </a:t>
            </a:r>
            <a:r>
              <a:rPr lang="it-IT" sz="1300" dirty="0" smtClean="0"/>
              <a:t>provvederà </a:t>
            </a:r>
            <a:r>
              <a:rPr lang="it-IT" sz="1300" dirty="0"/>
              <a:t>a sua volta alla creazione della </a:t>
            </a:r>
            <a:r>
              <a:rPr lang="it-IT" sz="1300" dirty="0" smtClean="0"/>
              <a:t>disposizione </a:t>
            </a:r>
            <a:r>
              <a:rPr lang="it-IT" sz="1300" dirty="0"/>
              <a:t>di pagamento e all’inserimento dei dati </a:t>
            </a:r>
            <a:r>
              <a:rPr lang="it-IT" sz="1300" dirty="0" smtClean="0"/>
              <a:t>dei destinatari del trasferimento fondi (Soggetti Attuatori o Soggetti Realizzatori in base a quanto previsto dal circuito finanziario specifico della singola Misura).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Il </a:t>
            </a:r>
            <a:r>
              <a:rPr lang="it-IT" sz="1300" b="1" dirty="0"/>
              <a:t>Firmatario della disposizione di </a:t>
            </a:r>
            <a:r>
              <a:rPr lang="it-IT" sz="1300" b="1" dirty="0" smtClean="0"/>
              <a:t>pagamento </a:t>
            </a:r>
            <a:r>
              <a:rPr lang="it-IT" sz="1300" b="1" dirty="0"/>
              <a:t>del Ministero dell’Interno, </a:t>
            </a:r>
            <a:r>
              <a:rPr lang="it-IT" sz="1300" dirty="0" smtClean="0"/>
              <a:t>provvede </a:t>
            </a:r>
            <a:r>
              <a:rPr lang="it-IT" sz="1300" dirty="0"/>
              <a:t>alla verifica di tutti i dati inseriti e, in caso di esito positivo, </a:t>
            </a:r>
            <a:r>
              <a:rPr lang="it-IT" sz="1300" dirty="0" smtClean="0"/>
              <a:t>firma la </a:t>
            </a:r>
            <a:r>
              <a:rPr lang="it-IT" sz="1300" dirty="0"/>
              <a:t>Disposizione di Pagamento.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Funzionario </a:t>
            </a:r>
            <a:r>
              <a:rPr lang="it-IT" sz="1300" b="1" dirty="0" smtClean="0"/>
              <a:t>Delegato </a:t>
            </a:r>
            <a:r>
              <a:rPr lang="it-IT" sz="1300" b="1" dirty="0"/>
              <a:t>del Ministero dell’Interno, </a:t>
            </a:r>
            <a:r>
              <a:rPr lang="it-IT" sz="1300" dirty="0" smtClean="0"/>
              <a:t>, firma gli ordini di prelevamento fondi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 smtClean="0"/>
              <a:t>La </a:t>
            </a:r>
            <a:r>
              <a:rPr lang="it-IT" sz="1300" dirty="0"/>
              <a:t>Banca di Italia </a:t>
            </a:r>
            <a:r>
              <a:rPr lang="it-IT" sz="1300" dirty="0" smtClean="0"/>
              <a:t>effettua il versamento.</a:t>
            </a:r>
          </a:p>
          <a:p>
            <a:pPr marL="0" indent="0" algn="just">
              <a:buNone/>
            </a:pPr>
            <a:r>
              <a:rPr lang="it-IT" sz="1300" dirty="0" smtClean="0"/>
              <a:t>Il </a:t>
            </a:r>
            <a:r>
              <a:rPr lang="it-IT" sz="1300" b="1" dirty="0"/>
              <a:t>Soggetto Attuatore </a:t>
            </a:r>
            <a:r>
              <a:rPr lang="it-IT" sz="1300" dirty="0" smtClean="0"/>
              <a:t>paga </a:t>
            </a:r>
            <a:r>
              <a:rPr lang="it-IT" sz="1300" dirty="0"/>
              <a:t>i </a:t>
            </a:r>
            <a:r>
              <a:rPr lang="it-IT" sz="1300" dirty="0" smtClean="0"/>
              <a:t>Soggetti Realizzatori </a:t>
            </a:r>
            <a:r>
              <a:rPr lang="it-IT" sz="1300" dirty="0"/>
              <a:t>e </a:t>
            </a:r>
            <a:r>
              <a:rPr lang="it-IT" sz="1300" dirty="0" smtClean="0"/>
              <a:t>carica </a:t>
            </a:r>
            <a:r>
              <a:rPr lang="it-IT" sz="1300" dirty="0"/>
              <a:t>la documentazione su </a:t>
            </a:r>
            <a:r>
              <a:rPr lang="it-IT" sz="1300" dirty="0" err="1" smtClean="0"/>
              <a:t>ReGiS</a:t>
            </a:r>
            <a:r>
              <a:rPr lang="it-IT" sz="1300" dirty="0" smtClean="0"/>
              <a:t>.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La </a:t>
            </a:r>
            <a:r>
              <a:rPr lang="it-IT" sz="1300" b="1" dirty="0"/>
              <a:t>Struttura Attuatrice</a:t>
            </a:r>
            <a:r>
              <a:rPr lang="it-IT" sz="1300" dirty="0"/>
              <a:t>, verificata la documentazione su </a:t>
            </a:r>
            <a:r>
              <a:rPr lang="it-IT" sz="1300" dirty="0" err="1" smtClean="0"/>
              <a:t>ReGiS</a:t>
            </a:r>
            <a:r>
              <a:rPr lang="it-IT" sz="1300" dirty="0" smtClean="0"/>
              <a:t>, </a:t>
            </a:r>
            <a:r>
              <a:rPr lang="it-IT" sz="1300" dirty="0"/>
              <a:t>rendiconta la spesa e procede con la richiesta di rimborso all’Unità di Missione</a:t>
            </a:r>
          </a:p>
          <a:p>
            <a:pPr marL="0" indent="0" algn="just">
              <a:buNone/>
            </a:pPr>
            <a:r>
              <a:rPr lang="it-IT" sz="1300" dirty="0"/>
              <a:t>L’</a:t>
            </a:r>
            <a:r>
              <a:rPr lang="it-IT" sz="1300" b="1" dirty="0"/>
              <a:t>Unità di Missione </a:t>
            </a:r>
            <a:r>
              <a:rPr lang="it-IT" sz="1300" dirty="0"/>
              <a:t>inoltra la richiesta di pagamento al Servizio centrale per il PNRR</a:t>
            </a:r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</p:txBody>
      </p:sp>
      <p:cxnSp>
        <p:nvCxnSpPr>
          <p:cNvPr id="4" name="Connettore diritto 8">
            <a:extLst>
              <a:ext uri="{FF2B5EF4-FFF2-40B4-BE49-F238E27FC236}">
                <a16:creationId xmlns:a16="http://schemas.microsoft.com/office/drawing/2014/main" id="{CB12C312-80F7-2647-814A-2639F912187E}"/>
              </a:ext>
            </a:extLst>
          </p:cNvPr>
          <p:cNvCxnSpPr/>
          <p:nvPr/>
        </p:nvCxnSpPr>
        <p:spPr>
          <a:xfrm flipV="1">
            <a:off x="281247" y="744270"/>
            <a:ext cx="11629506" cy="8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C:\Users\francazi\Downloads\MiC_logo_esteso_BLU.png">
            <a:extLst>
              <a:ext uri="{FF2B5EF4-FFF2-40B4-BE49-F238E27FC236}">
                <a16:creationId xmlns:a16="http://schemas.microsoft.com/office/drawing/2014/main" id="{C72D1CAA-D629-E148-A399-91AA100949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2" y="6454253"/>
            <a:ext cx="817124" cy="282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E7EA733-1602-0941-8A3D-B075BF87EF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43" y="6438721"/>
            <a:ext cx="1536054" cy="322256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BE47-90EA-4528-BF31-EA785B2CC2B3}" type="slidenum">
              <a:rPr lang="it-IT" smtClean="0"/>
              <a:t>8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02834" y="217904"/>
            <a:ext cx="11629506" cy="3778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>
                <a:solidFill>
                  <a:schemeClr val="accent1">
                    <a:lumMod val="50000"/>
                  </a:schemeClr>
                </a:solidFill>
              </a:rPr>
              <a:t>Flow Chart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– FLUSSO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FINANZIARIO COMPLETO</a:t>
            </a:r>
          </a:p>
          <a:p>
            <a:pPr algn="ctr"/>
            <a:r>
              <a:rPr lang="it-IT" sz="1200" dirty="0">
                <a:solidFill>
                  <a:srgbClr val="FF0000"/>
                </a:solidFill>
              </a:rPr>
              <a:t>(IN VIA DI DEFINIZIONE) 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Per l’</a:t>
            </a:r>
            <a:r>
              <a:rPr lang="it-IT" sz="1200" dirty="0" err="1">
                <a:solidFill>
                  <a:schemeClr val="accent1">
                    <a:lumMod val="50000"/>
                  </a:schemeClr>
                </a:solidFill>
              </a:rPr>
              <a:t>Inv</a:t>
            </a:r>
            <a:r>
              <a:rPr lang="it-IT" sz="1200" dirty="0">
                <a:solidFill>
                  <a:schemeClr val="accent1">
                    <a:lumMod val="50000"/>
                  </a:schemeClr>
                </a:solidFill>
              </a:rPr>
              <a:t>. 2.4 - Restauro del patrimonio culturale del Fondo Edifici di Culto – FEC - trasferimento da MEF a Min. Interno </a:t>
            </a:r>
            <a:endParaRPr lang="it-IT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39931" y="480899"/>
            <a:ext cx="9353006" cy="2585323"/>
          </a:xfrm>
          <a:prstGeom prst="rect">
            <a:avLst/>
          </a:prstGeom>
          <a:solidFill>
            <a:srgbClr val="FFFFFF">
              <a:alpha val="75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Misura 1. </a:t>
            </a:r>
            <a:endParaRPr lang="it-IT" sz="5400" dirty="0" smtClean="0">
              <a:solidFill>
                <a:srgbClr val="2D489D"/>
              </a:solidFill>
              <a:latin typeface="Bahnschrift SemiBold SemiConden" panose="020B0502040204020203" pitchFamily="34" charset="0"/>
            </a:endParaRPr>
          </a:p>
          <a:p>
            <a:r>
              <a:rPr lang="it-IT" sz="5400" dirty="0" smtClean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Patrimonio </a:t>
            </a:r>
            <a:r>
              <a:rPr lang="it-IT" sz="5400" dirty="0">
                <a:solidFill>
                  <a:srgbClr val="2D489D"/>
                </a:solidFill>
                <a:latin typeface="Bahnschrift SemiBold SemiConden" panose="020B0502040204020203" pitchFamily="34" charset="0"/>
              </a:rPr>
              <a:t>culturale per la prossima generazione</a:t>
            </a:r>
          </a:p>
        </p:txBody>
      </p:sp>
      <p:grpSp>
        <p:nvGrpSpPr>
          <p:cNvPr id="7" name="Gruppo 6"/>
          <p:cNvGrpSpPr/>
          <p:nvPr/>
        </p:nvGrpSpPr>
        <p:grpSpPr>
          <a:xfrm>
            <a:off x="6493063" y="5972715"/>
            <a:ext cx="5131465" cy="607482"/>
            <a:chOff x="6191992" y="5648518"/>
            <a:chExt cx="5131465" cy="607482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1992" y="5681532"/>
              <a:ext cx="1674065" cy="541455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7857" y="5648518"/>
              <a:ext cx="2895600" cy="607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9774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11599</Words>
  <Application>Microsoft Office PowerPoint</Application>
  <PresentationFormat>Widescreen</PresentationFormat>
  <Paragraphs>1443</Paragraphs>
  <Slides>77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77</vt:i4>
      </vt:variant>
    </vt:vector>
  </HeadingPairs>
  <TitlesOfParts>
    <vt:vector size="82" baseType="lpstr">
      <vt:lpstr>Arial</vt:lpstr>
      <vt:lpstr>Bahnschrift SemiBold SemiConden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Patassini</dc:creator>
  <cp:lastModifiedBy>Claudia Anna Rita Fraschetti</cp:lastModifiedBy>
  <cp:revision>358</cp:revision>
  <cp:lastPrinted>2022-03-01T11:19:38Z</cp:lastPrinted>
  <dcterms:created xsi:type="dcterms:W3CDTF">2021-11-11T08:10:48Z</dcterms:created>
  <dcterms:modified xsi:type="dcterms:W3CDTF">2023-02-13T18:33:57Z</dcterms:modified>
</cp:coreProperties>
</file>